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3"/>
  </p:notesMasterIdLst>
  <p:sldIdLst>
    <p:sldId id="256" r:id="rId2"/>
    <p:sldId id="266" r:id="rId3"/>
    <p:sldId id="399" r:id="rId4"/>
    <p:sldId id="341" r:id="rId5"/>
    <p:sldId id="342" r:id="rId6"/>
    <p:sldId id="397" r:id="rId7"/>
    <p:sldId id="343" r:id="rId8"/>
    <p:sldId id="353" r:id="rId9"/>
    <p:sldId id="400" r:id="rId10"/>
    <p:sldId id="356" r:id="rId11"/>
    <p:sldId id="355" r:id="rId12"/>
    <p:sldId id="347" r:id="rId13"/>
    <p:sldId id="366" r:id="rId14"/>
    <p:sldId id="345" r:id="rId15"/>
    <p:sldId id="362" r:id="rId16"/>
    <p:sldId id="357" r:id="rId17"/>
    <p:sldId id="348" r:id="rId18"/>
    <p:sldId id="401" r:id="rId19"/>
    <p:sldId id="406" r:id="rId20"/>
    <p:sldId id="365" r:id="rId21"/>
    <p:sldId id="360" r:id="rId22"/>
    <p:sldId id="364" r:id="rId23"/>
    <p:sldId id="367" r:id="rId24"/>
    <p:sldId id="368" r:id="rId25"/>
    <p:sldId id="349" r:id="rId26"/>
    <p:sldId id="372" r:id="rId27"/>
    <p:sldId id="369" r:id="rId28"/>
    <p:sldId id="352" r:id="rId29"/>
    <p:sldId id="376" r:id="rId30"/>
    <p:sldId id="404" r:id="rId31"/>
    <p:sldId id="373" r:id="rId32"/>
    <p:sldId id="375" r:id="rId33"/>
    <p:sldId id="379" r:id="rId34"/>
    <p:sldId id="374" r:id="rId35"/>
    <p:sldId id="377" r:id="rId36"/>
    <p:sldId id="402" r:id="rId37"/>
    <p:sldId id="382" r:id="rId38"/>
    <p:sldId id="383" r:id="rId39"/>
    <p:sldId id="385" r:id="rId40"/>
    <p:sldId id="391" r:id="rId41"/>
    <p:sldId id="396" r:id="rId42"/>
    <p:sldId id="386" r:id="rId43"/>
    <p:sldId id="387" r:id="rId44"/>
    <p:sldId id="389" r:id="rId45"/>
    <p:sldId id="371" r:id="rId46"/>
    <p:sldId id="392" r:id="rId47"/>
    <p:sldId id="388" r:id="rId48"/>
    <p:sldId id="381" r:id="rId49"/>
    <p:sldId id="259" r:id="rId50"/>
    <p:sldId id="395" r:id="rId51"/>
    <p:sldId id="405" r:id="rId52"/>
  </p:sldIdLst>
  <p:sldSz cx="9144000" cy="5143500" type="screen16x9"/>
  <p:notesSz cx="6858000" cy="9144000"/>
  <p:embeddedFontLs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69" autoAdjust="0"/>
  </p:normalViewPr>
  <p:slideViewPr>
    <p:cSldViewPr snapToGrid="0">
      <p:cViewPr varScale="1">
        <p:scale>
          <a:sx n="123" d="100"/>
          <a:sy n="123" d="100"/>
        </p:scale>
        <p:origin x="60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E9CC1D-2A99-4825-A74E-9F14EC29A1D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84BFBD-2EAC-4FEC-ADB7-689B490FA4D6}">
      <dgm:prSet/>
      <dgm:spPr/>
      <dgm:t>
        <a:bodyPr/>
        <a:lstStyle/>
        <a:p>
          <a:r>
            <a:rPr lang="en-US"/>
            <a:t>About me</a:t>
          </a:r>
        </a:p>
      </dgm:t>
    </dgm:pt>
    <dgm:pt modelId="{A682B7BF-48E5-4925-8DC2-2069EC5621D0}" type="parTrans" cxnId="{7504AC24-4AF9-4611-AC49-43E4AA4D9BAC}">
      <dgm:prSet/>
      <dgm:spPr/>
      <dgm:t>
        <a:bodyPr/>
        <a:lstStyle/>
        <a:p>
          <a:endParaRPr lang="en-US"/>
        </a:p>
      </dgm:t>
    </dgm:pt>
    <dgm:pt modelId="{6006E4B2-1900-44C8-A675-212A14D9DACB}" type="sibTrans" cxnId="{7504AC24-4AF9-4611-AC49-43E4AA4D9BAC}">
      <dgm:prSet/>
      <dgm:spPr/>
      <dgm:t>
        <a:bodyPr/>
        <a:lstStyle/>
        <a:p>
          <a:endParaRPr lang="en-US"/>
        </a:p>
      </dgm:t>
    </dgm:pt>
    <dgm:pt modelId="{DDEECE43-225E-4F5A-8025-7BA2175B5B34}">
      <dgm:prSet/>
      <dgm:spPr/>
      <dgm:t>
        <a:bodyPr/>
        <a:lstStyle/>
        <a:p>
          <a:r>
            <a:rPr lang="en-US" dirty="0"/>
            <a:t>On Chatbots</a:t>
          </a:r>
        </a:p>
      </dgm:t>
    </dgm:pt>
    <dgm:pt modelId="{03107D5B-22DB-4DDE-B6DC-CF4D87F85761}" type="parTrans" cxnId="{7EBEABD5-92A0-4BC7-B5D0-B5963521FA75}">
      <dgm:prSet/>
      <dgm:spPr/>
      <dgm:t>
        <a:bodyPr/>
        <a:lstStyle/>
        <a:p>
          <a:endParaRPr lang="en-US"/>
        </a:p>
      </dgm:t>
    </dgm:pt>
    <dgm:pt modelId="{7DE02968-863E-42BD-95A3-B5DCC33FBBA5}" type="sibTrans" cxnId="{7EBEABD5-92A0-4BC7-B5D0-B5963521FA75}">
      <dgm:prSet/>
      <dgm:spPr/>
      <dgm:t>
        <a:bodyPr/>
        <a:lstStyle/>
        <a:p>
          <a:endParaRPr lang="en-US"/>
        </a:p>
      </dgm:t>
    </dgm:pt>
    <dgm:pt modelId="{0F007897-DBDD-47A9-9217-B11E400EBFD7}">
      <dgm:prSet/>
      <dgm:spPr/>
      <dgm:t>
        <a:bodyPr/>
        <a:lstStyle/>
        <a:p>
          <a:r>
            <a:rPr lang="en-US" dirty="0"/>
            <a:t>On NLP MVPs</a:t>
          </a:r>
        </a:p>
      </dgm:t>
    </dgm:pt>
    <dgm:pt modelId="{3F680BD8-2524-418A-8EB9-6FFA70426BCB}" type="parTrans" cxnId="{829491EE-E9B4-45BB-BD18-443284822CBB}">
      <dgm:prSet/>
      <dgm:spPr/>
      <dgm:t>
        <a:bodyPr/>
        <a:lstStyle/>
        <a:p>
          <a:endParaRPr lang="en-US"/>
        </a:p>
      </dgm:t>
    </dgm:pt>
    <dgm:pt modelId="{73FE16CA-3A88-4CA2-830C-3BD75452771A}" type="sibTrans" cxnId="{829491EE-E9B4-45BB-BD18-443284822CBB}">
      <dgm:prSet/>
      <dgm:spPr/>
      <dgm:t>
        <a:bodyPr/>
        <a:lstStyle/>
        <a:p>
          <a:endParaRPr lang="en-US"/>
        </a:p>
      </dgm:t>
    </dgm:pt>
    <dgm:pt modelId="{28493B4B-0BDC-4428-8AC3-CF4FDC17F725}">
      <dgm:prSet/>
      <dgm:spPr/>
      <dgm:t>
        <a:bodyPr/>
        <a:lstStyle/>
        <a:p>
          <a:r>
            <a:rPr lang="en-US" dirty="0"/>
            <a:t>💸 The Problem</a:t>
          </a:r>
        </a:p>
      </dgm:t>
    </dgm:pt>
    <dgm:pt modelId="{770ECA1D-7CBC-4EA7-BBA2-6108CC664365}" type="parTrans" cxnId="{6CE274F6-5E62-4FB1-9073-6E13F530D3D9}">
      <dgm:prSet/>
      <dgm:spPr/>
      <dgm:t>
        <a:bodyPr/>
        <a:lstStyle/>
        <a:p>
          <a:endParaRPr lang="en-US"/>
        </a:p>
      </dgm:t>
    </dgm:pt>
    <dgm:pt modelId="{699947ED-EE83-4260-B5A1-8B95072F4D31}" type="sibTrans" cxnId="{6CE274F6-5E62-4FB1-9073-6E13F530D3D9}">
      <dgm:prSet/>
      <dgm:spPr/>
      <dgm:t>
        <a:bodyPr/>
        <a:lstStyle/>
        <a:p>
          <a:endParaRPr lang="en-US"/>
        </a:p>
      </dgm:t>
    </dgm:pt>
    <dgm:pt modelId="{C5DF3372-70F5-46C4-957E-541DA476660F}">
      <dgm:prSet/>
      <dgm:spPr/>
      <dgm:t>
        <a:bodyPr/>
        <a:lstStyle/>
        <a:p>
          <a:r>
            <a:rPr lang="en-US"/>
            <a:t>🤖Data + Model</a:t>
          </a:r>
        </a:p>
      </dgm:t>
    </dgm:pt>
    <dgm:pt modelId="{C1D4FD3B-57FE-4FBE-8C94-A7EEDDB3BB19}" type="parTrans" cxnId="{F9F033AC-CD5B-4E9A-9D50-63D19B10B9D3}">
      <dgm:prSet/>
      <dgm:spPr/>
      <dgm:t>
        <a:bodyPr/>
        <a:lstStyle/>
        <a:p>
          <a:endParaRPr lang="en-US"/>
        </a:p>
      </dgm:t>
    </dgm:pt>
    <dgm:pt modelId="{92215FEB-B781-413F-AA72-5C4AC18C5101}" type="sibTrans" cxnId="{F9F033AC-CD5B-4E9A-9D50-63D19B10B9D3}">
      <dgm:prSet/>
      <dgm:spPr/>
      <dgm:t>
        <a:bodyPr/>
        <a:lstStyle/>
        <a:p>
          <a:endParaRPr lang="en-US"/>
        </a:p>
      </dgm:t>
    </dgm:pt>
    <dgm:pt modelId="{DDA39F33-02F2-4FD7-8A41-6CFF5BA88CED}">
      <dgm:prSet/>
      <dgm:spPr/>
      <dgm:t>
        <a:bodyPr/>
        <a:lstStyle/>
        <a:p>
          <a:r>
            <a:rPr lang="en-US"/>
            <a:t>🌐 Web App</a:t>
          </a:r>
        </a:p>
      </dgm:t>
    </dgm:pt>
    <dgm:pt modelId="{E592BC83-1A60-4437-B380-92D7CF23252D}" type="parTrans" cxnId="{FFFAE366-655A-46EF-B3B1-A78661B05162}">
      <dgm:prSet/>
      <dgm:spPr/>
      <dgm:t>
        <a:bodyPr/>
        <a:lstStyle/>
        <a:p>
          <a:endParaRPr lang="en-US"/>
        </a:p>
      </dgm:t>
    </dgm:pt>
    <dgm:pt modelId="{EF78F726-41EA-4136-8D6E-DBFB3ED20AF7}" type="sibTrans" cxnId="{FFFAE366-655A-46EF-B3B1-A78661B05162}">
      <dgm:prSet/>
      <dgm:spPr/>
      <dgm:t>
        <a:bodyPr/>
        <a:lstStyle/>
        <a:p>
          <a:endParaRPr lang="en-US"/>
        </a:p>
      </dgm:t>
    </dgm:pt>
    <dgm:pt modelId="{7BDA4991-D805-4926-8364-EDB0FCA984BB}">
      <dgm:prSet/>
      <dgm:spPr/>
      <dgm:t>
        <a:bodyPr/>
        <a:lstStyle/>
        <a:p>
          <a:r>
            <a:rPr lang="en-US"/>
            <a:t>☁️ Into the Cloud </a:t>
          </a:r>
        </a:p>
      </dgm:t>
    </dgm:pt>
    <dgm:pt modelId="{9E9C50E7-4CE3-43CF-9CF3-3923581C7EB4}" type="parTrans" cxnId="{F31A84E8-C10A-446E-961F-062963C69019}">
      <dgm:prSet/>
      <dgm:spPr/>
      <dgm:t>
        <a:bodyPr/>
        <a:lstStyle/>
        <a:p>
          <a:endParaRPr lang="en-US"/>
        </a:p>
      </dgm:t>
    </dgm:pt>
    <dgm:pt modelId="{0D3CD3D1-49DC-467E-9EB1-FDF5419985E9}" type="sibTrans" cxnId="{F31A84E8-C10A-446E-961F-062963C69019}">
      <dgm:prSet/>
      <dgm:spPr/>
      <dgm:t>
        <a:bodyPr/>
        <a:lstStyle/>
        <a:p>
          <a:endParaRPr lang="en-US"/>
        </a:p>
      </dgm:t>
    </dgm:pt>
    <dgm:pt modelId="{C0ECF875-7A58-43F8-A070-BAEFE0E25260}" type="pres">
      <dgm:prSet presAssocID="{5AE9CC1D-2A99-4825-A74E-9F14EC29A1DE}" presName="vert0" presStyleCnt="0">
        <dgm:presLayoutVars>
          <dgm:dir/>
          <dgm:animOne val="branch"/>
          <dgm:animLvl val="lvl"/>
        </dgm:presLayoutVars>
      </dgm:prSet>
      <dgm:spPr/>
    </dgm:pt>
    <dgm:pt modelId="{64DC202F-63DC-4739-83DB-B0B9D68DB250}" type="pres">
      <dgm:prSet presAssocID="{8E84BFBD-2EAC-4FEC-ADB7-689B490FA4D6}" presName="thickLine" presStyleLbl="alignNode1" presStyleIdx="0" presStyleCnt="7"/>
      <dgm:spPr/>
    </dgm:pt>
    <dgm:pt modelId="{51FB50CD-9514-4B1D-AE11-62AB726FC530}" type="pres">
      <dgm:prSet presAssocID="{8E84BFBD-2EAC-4FEC-ADB7-689B490FA4D6}" presName="horz1" presStyleCnt="0"/>
      <dgm:spPr/>
    </dgm:pt>
    <dgm:pt modelId="{7FD409FC-7379-43DC-8F39-8D7B63F08E04}" type="pres">
      <dgm:prSet presAssocID="{8E84BFBD-2EAC-4FEC-ADB7-689B490FA4D6}" presName="tx1" presStyleLbl="revTx" presStyleIdx="0" presStyleCnt="7"/>
      <dgm:spPr/>
    </dgm:pt>
    <dgm:pt modelId="{A8E45184-F59D-4E4A-9440-E0786DC1629B}" type="pres">
      <dgm:prSet presAssocID="{8E84BFBD-2EAC-4FEC-ADB7-689B490FA4D6}" presName="vert1" presStyleCnt="0"/>
      <dgm:spPr/>
    </dgm:pt>
    <dgm:pt modelId="{37FD5C21-C8DB-4B99-8E8F-B950B661248A}" type="pres">
      <dgm:prSet presAssocID="{DDEECE43-225E-4F5A-8025-7BA2175B5B34}" presName="thickLine" presStyleLbl="alignNode1" presStyleIdx="1" presStyleCnt="7"/>
      <dgm:spPr/>
    </dgm:pt>
    <dgm:pt modelId="{B2A841CB-93B8-4D7E-82F7-81BE71F0AFEC}" type="pres">
      <dgm:prSet presAssocID="{DDEECE43-225E-4F5A-8025-7BA2175B5B34}" presName="horz1" presStyleCnt="0"/>
      <dgm:spPr/>
    </dgm:pt>
    <dgm:pt modelId="{348A1F5C-94FB-46FD-843D-B465C72D99BB}" type="pres">
      <dgm:prSet presAssocID="{DDEECE43-225E-4F5A-8025-7BA2175B5B34}" presName="tx1" presStyleLbl="revTx" presStyleIdx="1" presStyleCnt="7"/>
      <dgm:spPr/>
    </dgm:pt>
    <dgm:pt modelId="{99D6857B-1DE2-46B7-90C5-71A84D0B1F99}" type="pres">
      <dgm:prSet presAssocID="{DDEECE43-225E-4F5A-8025-7BA2175B5B34}" presName="vert1" presStyleCnt="0"/>
      <dgm:spPr/>
    </dgm:pt>
    <dgm:pt modelId="{D3F8B4E5-3305-4F99-92E6-66984840FD63}" type="pres">
      <dgm:prSet presAssocID="{0F007897-DBDD-47A9-9217-B11E400EBFD7}" presName="thickLine" presStyleLbl="alignNode1" presStyleIdx="2" presStyleCnt="7"/>
      <dgm:spPr/>
    </dgm:pt>
    <dgm:pt modelId="{79A56FC3-8D62-4371-AD55-3E6646B2CAE4}" type="pres">
      <dgm:prSet presAssocID="{0F007897-DBDD-47A9-9217-B11E400EBFD7}" presName="horz1" presStyleCnt="0"/>
      <dgm:spPr/>
    </dgm:pt>
    <dgm:pt modelId="{F180A3F0-6BD2-4DEE-941E-596AD517E379}" type="pres">
      <dgm:prSet presAssocID="{0F007897-DBDD-47A9-9217-B11E400EBFD7}" presName="tx1" presStyleLbl="revTx" presStyleIdx="2" presStyleCnt="7"/>
      <dgm:spPr/>
    </dgm:pt>
    <dgm:pt modelId="{8554FCC9-C53A-40A5-AEF2-495C3B3DA143}" type="pres">
      <dgm:prSet presAssocID="{0F007897-DBDD-47A9-9217-B11E400EBFD7}" presName="vert1" presStyleCnt="0"/>
      <dgm:spPr/>
    </dgm:pt>
    <dgm:pt modelId="{6C6F5C89-9BC8-44D0-878D-5921CBDE2CA8}" type="pres">
      <dgm:prSet presAssocID="{28493B4B-0BDC-4428-8AC3-CF4FDC17F725}" presName="thickLine" presStyleLbl="alignNode1" presStyleIdx="3" presStyleCnt="7"/>
      <dgm:spPr/>
    </dgm:pt>
    <dgm:pt modelId="{B25ED047-9E59-4594-81C2-6F01DAB16BB5}" type="pres">
      <dgm:prSet presAssocID="{28493B4B-0BDC-4428-8AC3-CF4FDC17F725}" presName="horz1" presStyleCnt="0"/>
      <dgm:spPr/>
    </dgm:pt>
    <dgm:pt modelId="{DC277A5A-20CC-4204-A2D5-4CF94A605FE2}" type="pres">
      <dgm:prSet presAssocID="{28493B4B-0BDC-4428-8AC3-CF4FDC17F725}" presName="tx1" presStyleLbl="revTx" presStyleIdx="3" presStyleCnt="7"/>
      <dgm:spPr/>
    </dgm:pt>
    <dgm:pt modelId="{C1276EF1-85BC-4372-8CD7-FD6870CF6740}" type="pres">
      <dgm:prSet presAssocID="{28493B4B-0BDC-4428-8AC3-CF4FDC17F725}" presName="vert1" presStyleCnt="0"/>
      <dgm:spPr/>
    </dgm:pt>
    <dgm:pt modelId="{8FBA7CF9-B24D-437C-B428-D115B02E7F95}" type="pres">
      <dgm:prSet presAssocID="{C5DF3372-70F5-46C4-957E-541DA476660F}" presName="thickLine" presStyleLbl="alignNode1" presStyleIdx="4" presStyleCnt="7"/>
      <dgm:spPr/>
    </dgm:pt>
    <dgm:pt modelId="{4956E196-A541-41D5-B4FB-3F3EBAD506CF}" type="pres">
      <dgm:prSet presAssocID="{C5DF3372-70F5-46C4-957E-541DA476660F}" presName="horz1" presStyleCnt="0"/>
      <dgm:spPr/>
    </dgm:pt>
    <dgm:pt modelId="{4864352D-40AA-4FCF-8654-AECC96A3AC41}" type="pres">
      <dgm:prSet presAssocID="{C5DF3372-70F5-46C4-957E-541DA476660F}" presName="tx1" presStyleLbl="revTx" presStyleIdx="4" presStyleCnt="7"/>
      <dgm:spPr/>
    </dgm:pt>
    <dgm:pt modelId="{FDA34022-792B-4480-B153-8F4A15E18EF1}" type="pres">
      <dgm:prSet presAssocID="{C5DF3372-70F5-46C4-957E-541DA476660F}" presName="vert1" presStyleCnt="0"/>
      <dgm:spPr/>
    </dgm:pt>
    <dgm:pt modelId="{74CF5C79-2D90-47BB-A3AA-DBAB9223299B}" type="pres">
      <dgm:prSet presAssocID="{DDA39F33-02F2-4FD7-8A41-6CFF5BA88CED}" presName="thickLine" presStyleLbl="alignNode1" presStyleIdx="5" presStyleCnt="7"/>
      <dgm:spPr/>
    </dgm:pt>
    <dgm:pt modelId="{310EAD35-4B93-4E7A-8DC0-B402CAD51E56}" type="pres">
      <dgm:prSet presAssocID="{DDA39F33-02F2-4FD7-8A41-6CFF5BA88CED}" presName="horz1" presStyleCnt="0"/>
      <dgm:spPr/>
    </dgm:pt>
    <dgm:pt modelId="{BA9F1DB9-0CF5-4685-8D23-F0AB00763E7E}" type="pres">
      <dgm:prSet presAssocID="{DDA39F33-02F2-4FD7-8A41-6CFF5BA88CED}" presName="tx1" presStyleLbl="revTx" presStyleIdx="5" presStyleCnt="7"/>
      <dgm:spPr/>
    </dgm:pt>
    <dgm:pt modelId="{E1546C6D-2BC1-407F-AEC6-E5D4C096281A}" type="pres">
      <dgm:prSet presAssocID="{DDA39F33-02F2-4FD7-8A41-6CFF5BA88CED}" presName="vert1" presStyleCnt="0"/>
      <dgm:spPr/>
    </dgm:pt>
    <dgm:pt modelId="{67E843C3-C64C-4248-96C4-BDB013786986}" type="pres">
      <dgm:prSet presAssocID="{7BDA4991-D805-4926-8364-EDB0FCA984BB}" presName="thickLine" presStyleLbl="alignNode1" presStyleIdx="6" presStyleCnt="7"/>
      <dgm:spPr/>
    </dgm:pt>
    <dgm:pt modelId="{CE84FB4B-76E9-4448-8EFB-4554B62D2D9A}" type="pres">
      <dgm:prSet presAssocID="{7BDA4991-D805-4926-8364-EDB0FCA984BB}" presName="horz1" presStyleCnt="0"/>
      <dgm:spPr/>
    </dgm:pt>
    <dgm:pt modelId="{6EE692D1-A507-4AE9-A7F3-1AEEE40A9C6B}" type="pres">
      <dgm:prSet presAssocID="{7BDA4991-D805-4926-8364-EDB0FCA984BB}" presName="tx1" presStyleLbl="revTx" presStyleIdx="6" presStyleCnt="7"/>
      <dgm:spPr/>
    </dgm:pt>
    <dgm:pt modelId="{5ED18BE4-6BBC-4AC2-BA5D-1CD69A925B52}" type="pres">
      <dgm:prSet presAssocID="{7BDA4991-D805-4926-8364-EDB0FCA984BB}" presName="vert1" presStyleCnt="0"/>
      <dgm:spPr/>
    </dgm:pt>
  </dgm:ptLst>
  <dgm:cxnLst>
    <dgm:cxn modelId="{041E390E-F146-4A14-84F5-BE3DDC1E0FAE}" type="presOf" srcId="{5AE9CC1D-2A99-4825-A74E-9F14EC29A1DE}" destId="{C0ECF875-7A58-43F8-A070-BAEFE0E25260}" srcOrd="0" destOrd="0" presId="urn:microsoft.com/office/officeart/2008/layout/LinedList"/>
    <dgm:cxn modelId="{7504AC24-4AF9-4611-AC49-43E4AA4D9BAC}" srcId="{5AE9CC1D-2A99-4825-A74E-9F14EC29A1DE}" destId="{8E84BFBD-2EAC-4FEC-ADB7-689B490FA4D6}" srcOrd="0" destOrd="0" parTransId="{A682B7BF-48E5-4925-8DC2-2069EC5621D0}" sibTransId="{6006E4B2-1900-44C8-A675-212A14D9DACB}"/>
    <dgm:cxn modelId="{9B51AB29-0684-43E3-B281-22EEBA6BD9A0}" type="presOf" srcId="{7BDA4991-D805-4926-8364-EDB0FCA984BB}" destId="{6EE692D1-A507-4AE9-A7F3-1AEEE40A9C6B}" srcOrd="0" destOrd="0" presId="urn:microsoft.com/office/officeart/2008/layout/LinedList"/>
    <dgm:cxn modelId="{946CD72C-0608-443B-B503-9BA468093B3B}" type="presOf" srcId="{DDEECE43-225E-4F5A-8025-7BA2175B5B34}" destId="{348A1F5C-94FB-46FD-843D-B465C72D99BB}" srcOrd="0" destOrd="0" presId="urn:microsoft.com/office/officeart/2008/layout/LinedList"/>
    <dgm:cxn modelId="{6022BB37-06BC-4B32-8643-AA69960DE224}" type="presOf" srcId="{0F007897-DBDD-47A9-9217-B11E400EBFD7}" destId="{F180A3F0-6BD2-4DEE-941E-596AD517E379}" srcOrd="0" destOrd="0" presId="urn:microsoft.com/office/officeart/2008/layout/LinedList"/>
    <dgm:cxn modelId="{FFFAE366-655A-46EF-B3B1-A78661B05162}" srcId="{5AE9CC1D-2A99-4825-A74E-9F14EC29A1DE}" destId="{DDA39F33-02F2-4FD7-8A41-6CFF5BA88CED}" srcOrd="5" destOrd="0" parTransId="{E592BC83-1A60-4437-B380-92D7CF23252D}" sibTransId="{EF78F726-41EA-4136-8D6E-DBFB3ED20AF7}"/>
    <dgm:cxn modelId="{7B1A8183-FB99-42F9-A3D3-6D11909B160E}" type="presOf" srcId="{DDA39F33-02F2-4FD7-8A41-6CFF5BA88CED}" destId="{BA9F1DB9-0CF5-4685-8D23-F0AB00763E7E}" srcOrd="0" destOrd="0" presId="urn:microsoft.com/office/officeart/2008/layout/LinedList"/>
    <dgm:cxn modelId="{6BF82B84-DAAD-4EA5-9397-D15161F1C499}" type="presOf" srcId="{28493B4B-0BDC-4428-8AC3-CF4FDC17F725}" destId="{DC277A5A-20CC-4204-A2D5-4CF94A605FE2}" srcOrd="0" destOrd="0" presId="urn:microsoft.com/office/officeart/2008/layout/LinedList"/>
    <dgm:cxn modelId="{F9F033AC-CD5B-4E9A-9D50-63D19B10B9D3}" srcId="{5AE9CC1D-2A99-4825-A74E-9F14EC29A1DE}" destId="{C5DF3372-70F5-46C4-957E-541DA476660F}" srcOrd="4" destOrd="0" parTransId="{C1D4FD3B-57FE-4FBE-8C94-A7EEDDB3BB19}" sibTransId="{92215FEB-B781-413F-AA72-5C4AC18C5101}"/>
    <dgm:cxn modelId="{5C53EAB8-4C32-44B0-8787-57F72238AE13}" type="presOf" srcId="{8E84BFBD-2EAC-4FEC-ADB7-689B490FA4D6}" destId="{7FD409FC-7379-43DC-8F39-8D7B63F08E04}" srcOrd="0" destOrd="0" presId="urn:microsoft.com/office/officeart/2008/layout/LinedList"/>
    <dgm:cxn modelId="{B6FFFEC8-0453-4EF3-A55F-6AA2E47FD8A6}" type="presOf" srcId="{C5DF3372-70F5-46C4-957E-541DA476660F}" destId="{4864352D-40AA-4FCF-8654-AECC96A3AC41}" srcOrd="0" destOrd="0" presId="urn:microsoft.com/office/officeart/2008/layout/LinedList"/>
    <dgm:cxn modelId="{7EBEABD5-92A0-4BC7-B5D0-B5963521FA75}" srcId="{5AE9CC1D-2A99-4825-A74E-9F14EC29A1DE}" destId="{DDEECE43-225E-4F5A-8025-7BA2175B5B34}" srcOrd="1" destOrd="0" parTransId="{03107D5B-22DB-4DDE-B6DC-CF4D87F85761}" sibTransId="{7DE02968-863E-42BD-95A3-B5DCC33FBBA5}"/>
    <dgm:cxn modelId="{F31A84E8-C10A-446E-961F-062963C69019}" srcId="{5AE9CC1D-2A99-4825-A74E-9F14EC29A1DE}" destId="{7BDA4991-D805-4926-8364-EDB0FCA984BB}" srcOrd="6" destOrd="0" parTransId="{9E9C50E7-4CE3-43CF-9CF3-3923581C7EB4}" sibTransId="{0D3CD3D1-49DC-467E-9EB1-FDF5419985E9}"/>
    <dgm:cxn modelId="{829491EE-E9B4-45BB-BD18-443284822CBB}" srcId="{5AE9CC1D-2A99-4825-A74E-9F14EC29A1DE}" destId="{0F007897-DBDD-47A9-9217-B11E400EBFD7}" srcOrd="2" destOrd="0" parTransId="{3F680BD8-2524-418A-8EB9-6FFA70426BCB}" sibTransId="{73FE16CA-3A88-4CA2-830C-3BD75452771A}"/>
    <dgm:cxn modelId="{6CE274F6-5E62-4FB1-9073-6E13F530D3D9}" srcId="{5AE9CC1D-2A99-4825-A74E-9F14EC29A1DE}" destId="{28493B4B-0BDC-4428-8AC3-CF4FDC17F725}" srcOrd="3" destOrd="0" parTransId="{770ECA1D-7CBC-4EA7-BBA2-6108CC664365}" sibTransId="{699947ED-EE83-4260-B5A1-8B95072F4D31}"/>
    <dgm:cxn modelId="{D60C6334-D9A5-4761-96C2-E01DDB2CBC1C}" type="presParOf" srcId="{C0ECF875-7A58-43F8-A070-BAEFE0E25260}" destId="{64DC202F-63DC-4739-83DB-B0B9D68DB250}" srcOrd="0" destOrd="0" presId="urn:microsoft.com/office/officeart/2008/layout/LinedList"/>
    <dgm:cxn modelId="{2B7AB01D-A644-431A-AD7A-AAF3243657FB}" type="presParOf" srcId="{C0ECF875-7A58-43F8-A070-BAEFE0E25260}" destId="{51FB50CD-9514-4B1D-AE11-62AB726FC530}" srcOrd="1" destOrd="0" presId="urn:microsoft.com/office/officeart/2008/layout/LinedList"/>
    <dgm:cxn modelId="{E8A2B049-6E42-4F04-9DCB-6546AE7967C5}" type="presParOf" srcId="{51FB50CD-9514-4B1D-AE11-62AB726FC530}" destId="{7FD409FC-7379-43DC-8F39-8D7B63F08E04}" srcOrd="0" destOrd="0" presId="urn:microsoft.com/office/officeart/2008/layout/LinedList"/>
    <dgm:cxn modelId="{F9B9A015-8E67-4625-A68F-A453A7F406EF}" type="presParOf" srcId="{51FB50CD-9514-4B1D-AE11-62AB726FC530}" destId="{A8E45184-F59D-4E4A-9440-E0786DC1629B}" srcOrd="1" destOrd="0" presId="urn:microsoft.com/office/officeart/2008/layout/LinedList"/>
    <dgm:cxn modelId="{FEFB4B3F-0084-4397-BC40-6EF0067A880D}" type="presParOf" srcId="{C0ECF875-7A58-43F8-A070-BAEFE0E25260}" destId="{37FD5C21-C8DB-4B99-8E8F-B950B661248A}" srcOrd="2" destOrd="0" presId="urn:microsoft.com/office/officeart/2008/layout/LinedList"/>
    <dgm:cxn modelId="{A7F74AE3-1C49-46AF-92FA-73584B84F676}" type="presParOf" srcId="{C0ECF875-7A58-43F8-A070-BAEFE0E25260}" destId="{B2A841CB-93B8-4D7E-82F7-81BE71F0AFEC}" srcOrd="3" destOrd="0" presId="urn:microsoft.com/office/officeart/2008/layout/LinedList"/>
    <dgm:cxn modelId="{361CAB0F-F928-4075-8C60-A2BA66D88239}" type="presParOf" srcId="{B2A841CB-93B8-4D7E-82F7-81BE71F0AFEC}" destId="{348A1F5C-94FB-46FD-843D-B465C72D99BB}" srcOrd="0" destOrd="0" presId="urn:microsoft.com/office/officeart/2008/layout/LinedList"/>
    <dgm:cxn modelId="{A0B05608-F948-4568-A656-16C04D4C1C03}" type="presParOf" srcId="{B2A841CB-93B8-4D7E-82F7-81BE71F0AFEC}" destId="{99D6857B-1DE2-46B7-90C5-71A84D0B1F99}" srcOrd="1" destOrd="0" presId="urn:microsoft.com/office/officeart/2008/layout/LinedList"/>
    <dgm:cxn modelId="{EE4027A1-E8BE-4422-93D3-753DC889C9F6}" type="presParOf" srcId="{C0ECF875-7A58-43F8-A070-BAEFE0E25260}" destId="{D3F8B4E5-3305-4F99-92E6-66984840FD63}" srcOrd="4" destOrd="0" presId="urn:microsoft.com/office/officeart/2008/layout/LinedList"/>
    <dgm:cxn modelId="{198C4BCF-4D95-413F-8B05-AC5B8B71C9E4}" type="presParOf" srcId="{C0ECF875-7A58-43F8-A070-BAEFE0E25260}" destId="{79A56FC3-8D62-4371-AD55-3E6646B2CAE4}" srcOrd="5" destOrd="0" presId="urn:microsoft.com/office/officeart/2008/layout/LinedList"/>
    <dgm:cxn modelId="{4D32FCCD-6F73-4405-BD4B-9FAE07C7CFA9}" type="presParOf" srcId="{79A56FC3-8D62-4371-AD55-3E6646B2CAE4}" destId="{F180A3F0-6BD2-4DEE-941E-596AD517E379}" srcOrd="0" destOrd="0" presId="urn:microsoft.com/office/officeart/2008/layout/LinedList"/>
    <dgm:cxn modelId="{C7F5D286-118B-4FE4-B4D0-316E362B1803}" type="presParOf" srcId="{79A56FC3-8D62-4371-AD55-3E6646B2CAE4}" destId="{8554FCC9-C53A-40A5-AEF2-495C3B3DA143}" srcOrd="1" destOrd="0" presId="urn:microsoft.com/office/officeart/2008/layout/LinedList"/>
    <dgm:cxn modelId="{ED6CA380-C008-4BA3-9C23-005853E763D3}" type="presParOf" srcId="{C0ECF875-7A58-43F8-A070-BAEFE0E25260}" destId="{6C6F5C89-9BC8-44D0-878D-5921CBDE2CA8}" srcOrd="6" destOrd="0" presId="urn:microsoft.com/office/officeart/2008/layout/LinedList"/>
    <dgm:cxn modelId="{185F9536-156D-4EF9-B0C8-28001DA32309}" type="presParOf" srcId="{C0ECF875-7A58-43F8-A070-BAEFE0E25260}" destId="{B25ED047-9E59-4594-81C2-6F01DAB16BB5}" srcOrd="7" destOrd="0" presId="urn:microsoft.com/office/officeart/2008/layout/LinedList"/>
    <dgm:cxn modelId="{8DB49909-CB37-4C2B-8B39-C90F01215285}" type="presParOf" srcId="{B25ED047-9E59-4594-81C2-6F01DAB16BB5}" destId="{DC277A5A-20CC-4204-A2D5-4CF94A605FE2}" srcOrd="0" destOrd="0" presId="urn:microsoft.com/office/officeart/2008/layout/LinedList"/>
    <dgm:cxn modelId="{38C3DD7C-5AE3-4D15-BBFC-5F4D900E8008}" type="presParOf" srcId="{B25ED047-9E59-4594-81C2-6F01DAB16BB5}" destId="{C1276EF1-85BC-4372-8CD7-FD6870CF6740}" srcOrd="1" destOrd="0" presId="urn:microsoft.com/office/officeart/2008/layout/LinedList"/>
    <dgm:cxn modelId="{2DC93AF3-4DD1-4590-82D5-107475455AB3}" type="presParOf" srcId="{C0ECF875-7A58-43F8-A070-BAEFE0E25260}" destId="{8FBA7CF9-B24D-437C-B428-D115B02E7F95}" srcOrd="8" destOrd="0" presId="urn:microsoft.com/office/officeart/2008/layout/LinedList"/>
    <dgm:cxn modelId="{0E9D098A-2753-4758-882E-908965090312}" type="presParOf" srcId="{C0ECF875-7A58-43F8-A070-BAEFE0E25260}" destId="{4956E196-A541-41D5-B4FB-3F3EBAD506CF}" srcOrd="9" destOrd="0" presId="urn:microsoft.com/office/officeart/2008/layout/LinedList"/>
    <dgm:cxn modelId="{E56A89FE-8E9F-4CCB-89A2-C36F902BAE6B}" type="presParOf" srcId="{4956E196-A541-41D5-B4FB-3F3EBAD506CF}" destId="{4864352D-40AA-4FCF-8654-AECC96A3AC41}" srcOrd="0" destOrd="0" presId="urn:microsoft.com/office/officeart/2008/layout/LinedList"/>
    <dgm:cxn modelId="{7479CA64-D4CD-4D88-932D-515D4BD86E2A}" type="presParOf" srcId="{4956E196-A541-41D5-B4FB-3F3EBAD506CF}" destId="{FDA34022-792B-4480-B153-8F4A15E18EF1}" srcOrd="1" destOrd="0" presId="urn:microsoft.com/office/officeart/2008/layout/LinedList"/>
    <dgm:cxn modelId="{A08A1CA1-928D-4791-ABE3-9DB5639F84DE}" type="presParOf" srcId="{C0ECF875-7A58-43F8-A070-BAEFE0E25260}" destId="{74CF5C79-2D90-47BB-A3AA-DBAB9223299B}" srcOrd="10" destOrd="0" presId="urn:microsoft.com/office/officeart/2008/layout/LinedList"/>
    <dgm:cxn modelId="{A341B1F7-A44D-4296-A1DD-83295582B0B1}" type="presParOf" srcId="{C0ECF875-7A58-43F8-A070-BAEFE0E25260}" destId="{310EAD35-4B93-4E7A-8DC0-B402CAD51E56}" srcOrd="11" destOrd="0" presId="urn:microsoft.com/office/officeart/2008/layout/LinedList"/>
    <dgm:cxn modelId="{A89D5AC7-4E17-4A2E-9AD9-4723793EE3B8}" type="presParOf" srcId="{310EAD35-4B93-4E7A-8DC0-B402CAD51E56}" destId="{BA9F1DB9-0CF5-4685-8D23-F0AB00763E7E}" srcOrd="0" destOrd="0" presId="urn:microsoft.com/office/officeart/2008/layout/LinedList"/>
    <dgm:cxn modelId="{3A36A878-5C6C-4093-8BD0-91D4FD75A101}" type="presParOf" srcId="{310EAD35-4B93-4E7A-8DC0-B402CAD51E56}" destId="{E1546C6D-2BC1-407F-AEC6-E5D4C096281A}" srcOrd="1" destOrd="0" presId="urn:microsoft.com/office/officeart/2008/layout/LinedList"/>
    <dgm:cxn modelId="{185B571C-8B84-4C1A-80B8-2E27DF427568}" type="presParOf" srcId="{C0ECF875-7A58-43F8-A070-BAEFE0E25260}" destId="{67E843C3-C64C-4248-96C4-BDB013786986}" srcOrd="12" destOrd="0" presId="urn:microsoft.com/office/officeart/2008/layout/LinedList"/>
    <dgm:cxn modelId="{0619CD55-88AA-4550-B709-E3A8E78C05AD}" type="presParOf" srcId="{C0ECF875-7A58-43F8-A070-BAEFE0E25260}" destId="{CE84FB4B-76E9-4448-8EFB-4554B62D2D9A}" srcOrd="13" destOrd="0" presId="urn:microsoft.com/office/officeart/2008/layout/LinedList"/>
    <dgm:cxn modelId="{3A23B298-79C0-418D-94F9-6A36CDE7D492}" type="presParOf" srcId="{CE84FB4B-76E9-4448-8EFB-4554B62D2D9A}" destId="{6EE692D1-A507-4AE9-A7F3-1AEEE40A9C6B}" srcOrd="0" destOrd="0" presId="urn:microsoft.com/office/officeart/2008/layout/LinedList"/>
    <dgm:cxn modelId="{E1752EC7-DA6D-4498-8865-93F262762DDA}" type="presParOf" srcId="{CE84FB4B-76E9-4448-8EFB-4554B62D2D9A}" destId="{5ED18BE4-6BBC-4AC2-BA5D-1CD69A925B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8AAD90-BA33-45F5-B992-F8A3CB1D69B0}"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2C472280-E74A-42C3-91F8-731B7E17F333}">
      <dgm:prSet phldrT="[Text]"/>
      <dgm:spPr/>
      <dgm:t>
        <a:bodyPr/>
        <a:lstStyle/>
        <a:p>
          <a:r>
            <a:rPr lang="en-US" dirty="0"/>
            <a:t>Measure</a:t>
          </a:r>
        </a:p>
      </dgm:t>
    </dgm:pt>
    <dgm:pt modelId="{32070477-7705-4065-8B38-93C09A373FCC}" type="parTrans" cxnId="{B31AF735-D26D-4A03-9260-DC5FB3504DF9}">
      <dgm:prSet/>
      <dgm:spPr/>
      <dgm:t>
        <a:bodyPr/>
        <a:lstStyle/>
        <a:p>
          <a:endParaRPr lang="en-US"/>
        </a:p>
      </dgm:t>
    </dgm:pt>
    <dgm:pt modelId="{F4C184C4-4519-40FD-A117-8827DAECFBEB}" type="sibTrans" cxnId="{B31AF735-D26D-4A03-9260-DC5FB3504DF9}">
      <dgm:prSet/>
      <dgm:spPr/>
      <dgm:t>
        <a:bodyPr/>
        <a:lstStyle/>
        <a:p>
          <a:endParaRPr lang="en-US"/>
        </a:p>
      </dgm:t>
    </dgm:pt>
    <dgm:pt modelId="{C7463D52-E416-42E2-9BD3-9C5B3B0E3FBD}">
      <dgm:prSet phldrT="[Text]"/>
      <dgm:spPr/>
      <dgm:t>
        <a:bodyPr/>
        <a:lstStyle/>
        <a:p>
          <a:r>
            <a:rPr lang="en-US" dirty="0"/>
            <a:t>Learn</a:t>
          </a:r>
        </a:p>
      </dgm:t>
    </dgm:pt>
    <dgm:pt modelId="{88270E5E-B521-466D-A2C1-15E1DC32E4C8}" type="parTrans" cxnId="{E485EECA-EF3D-4169-91CF-8EAA21873A95}">
      <dgm:prSet/>
      <dgm:spPr/>
      <dgm:t>
        <a:bodyPr/>
        <a:lstStyle/>
        <a:p>
          <a:endParaRPr lang="en-US"/>
        </a:p>
      </dgm:t>
    </dgm:pt>
    <dgm:pt modelId="{BF52EC1E-B74D-4CC1-AC21-85CA9A3EA637}" type="sibTrans" cxnId="{E485EECA-EF3D-4169-91CF-8EAA21873A95}">
      <dgm:prSet/>
      <dgm:spPr/>
      <dgm:t>
        <a:bodyPr/>
        <a:lstStyle/>
        <a:p>
          <a:endParaRPr lang="en-US"/>
        </a:p>
      </dgm:t>
    </dgm:pt>
    <dgm:pt modelId="{1E51BD15-ADA6-4FA1-AE5C-5E9DBDDCF29D}">
      <dgm:prSet phldrT="[Text]"/>
      <dgm:spPr/>
      <dgm:t>
        <a:bodyPr/>
        <a:lstStyle/>
        <a:p>
          <a:r>
            <a:rPr lang="en-US"/>
            <a:t>Build</a:t>
          </a:r>
          <a:endParaRPr lang="en-US" dirty="0"/>
        </a:p>
      </dgm:t>
    </dgm:pt>
    <dgm:pt modelId="{256181B4-A952-4425-92C8-E1F16F6286A8}" type="parTrans" cxnId="{D83E5108-6AF4-475D-894D-0EC2A3525404}">
      <dgm:prSet/>
      <dgm:spPr/>
      <dgm:t>
        <a:bodyPr/>
        <a:lstStyle/>
        <a:p>
          <a:endParaRPr lang="en-US"/>
        </a:p>
      </dgm:t>
    </dgm:pt>
    <dgm:pt modelId="{CACE072B-03C7-4312-8739-E2DDDF995D57}" type="sibTrans" cxnId="{D83E5108-6AF4-475D-894D-0EC2A3525404}">
      <dgm:prSet/>
      <dgm:spPr/>
      <dgm:t>
        <a:bodyPr/>
        <a:lstStyle/>
        <a:p>
          <a:endParaRPr lang="en-US"/>
        </a:p>
      </dgm:t>
    </dgm:pt>
    <dgm:pt modelId="{E349926F-EBA3-4C95-B407-E11DB0203D88}" type="pres">
      <dgm:prSet presAssocID="{4B8AAD90-BA33-45F5-B992-F8A3CB1D69B0}" presName="cycle" presStyleCnt="0">
        <dgm:presLayoutVars>
          <dgm:dir/>
          <dgm:resizeHandles val="exact"/>
        </dgm:presLayoutVars>
      </dgm:prSet>
      <dgm:spPr/>
    </dgm:pt>
    <dgm:pt modelId="{E3F8D44D-0922-47E6-857C-7BABD071E328}" type="pres">
      <dgm:prSet presAssocID="{2C472280-E74A-42C3-91F8-731B7E17F333}" presName="dummy" presStyleCnt="0"/>
      <dgm:spPr/>
    </dgm:pt>
    <dgm:pt modelId="{01BB18A5-58E5-4D9B-85A6-1B5370D18497}" type="pres">
      <dgm:prSet presAssocID="{2C472280-E74A-42C3-91F8-731B7E17F333}" presName="node" presStyleLbl="revTx" presStyleIdx="0" presStyleCnt="3">
        <dgm:presLayoutVars>
          <dgm:bulletEnabled val="1"/>
        </dgm:presLayoutVars>
      </dgm:prSet>
      <dgm:spPr/>
    </dgm:pt>
    <dgm:pt modelId="{23CFA1E9-9041-4DFE-912A-AE8F29BC03E6}" type="pres">
      <dgm:prSet presAssocID="{F4C184C4-4519-40FD-A117-8827DAECFBEB}" presName="sibTrans" presStyleLbl="node1" presStyleIdx="0" presStyleCnt="3"/>
      <dgm:spPr/>
    </dgm:pt>
    <dgm:pt modelId="{9A0706A2-6119-49FF-BD6D-CCD996161E50}" type="pres">
      <dgm:prSet presAssocID="{C7463D52-E416-42E2-9BD3-9C5B3B0E3FBD}" presName="dummy" presStyleCnt="0"/>
      <dgm:spPr/>
    </dgm:pt>
    <dgm:pt modelId="{30A54977-0ACE-42D0-B705-D46072C9280D}" type="pres">
      <dgm:prSet presAssocID="{C7463D52-E416-42E2-9BD3-9C5B3B0E3FBD}" presName="node" presStyleLbl="revTx" presStyleIdx="1" presStyleCnt="3">
        <dgm:presLayoutVars>
          <dgm:bulletEnabled val="1"/>
        </dgm:presLayoutVars>
      </dgm:prSet>
      <dgm:spPr/>
    </dgm:pt>
    <dgm:pt modelId="{64BE8F2B-9EAD-4D73-9ECF-A1228AA21FE0}" type="pres">
      <dgm:prSet presAssocID="{BF52EC1E-B74D-4CC1-AC21-85CA9A3EA637}" presName="sibTrans" presStyleLbl="node1" presStyleIdx="1" presStyleCnt="3"/>
      <dgm:spPr/>
    </dgm:pt>
    <dgm:pt modelId="{41ECA706-078A-4D5E-8A12-D7CD1BC58022}" type="pres">
      <dgm:prSet presAssocID="{1E51BD15-ADA6-4FA1-AE5C-5E9DBDDCF29D}" presName="dummy" presStyleCnt="0"/>
      <dgm:spPr/>
    </dgm:pt>
    <dgm:pt modelId="{76937404-AF84-464E-A37D-689815DCB396}" type="pres">
      <dgm:prSet presAssocID="{1E51BD15-ADA6-4FA1-AE5C-5E9DBDDCF29D}" presName="node" presStyleLbl="revTx" presStyleIdx="2" presStyleCnt="3">
        <dgm:presLayoutVars>
          <dgm:bulletEnabled val="1"/>
        </dgm:presLayoutVars>
      </dgm:prSet>
      <dgm:spPr/>
    </dgm:pt>
    <dgm:pt modelId="{B96ED1C8-1336-4C40-8775-60994AC18ADA}" type="pres">
      <dgm:prSet presAssocID="{CACE072B-03C7-4312-8739-E2DDDF995D57}" presName="sibTrans" presStyleLbl="node1" presStyleIdx="2" presStyleCnt="3"/>
      <dgm:spPr/>
    </dgm:pt>
  </dgm:ptLst>
  <dgm:cxnLst>
    <dgm:cxn modelId="{D83E5108-6AF4-475D-894D-0EC2A3525404}" srcId="{4B8AAD90-BA33-45F5-B992-F8A3CB1D69B0}" destId="{1E51BD15-ADA6-4FA1-AE5C-5E9DBDDCF29D}" srcOrd="2" destOrd="0" parTransId="{256181B4-A952-4425-92C8-E1F16F6286A8}" sibTransId="{CACE072B-03C7-4312-8739-E2DDDF995D57}"/>
    <dgm:cxn modelId="{62CAB61E-8F95-489E-8FFA-A3F14FCDAECF}" type="presOf" srcId="{BF52EC1E-B74D-4CC1-AC21-85CA9A3EA637}" destId="{64BE8F2B-9EAD-4D73-9ECF-A1228AA21FE0}" srcOrd="0" destOrd="0" presId="urn:microsoft.com/office/officeart/2005/8/layout/cycle1"/>
    <dgm:cxn modelId="{20EF3F30-926C-40A3-B876-D597CDE96506}" type="presOf" srcId="{F4C184C4-4519-40FD-A117-8827DAECFBEB}" destId="{23CFA1E9-9041-4DFE-912A-AE8F29BC03E6}" srcOrd="0" destOrd="0" presId="urn:microsoft.com/office/officeart/2005/8/layout/cycle1"/>
    <dgm:cxn modelId="{B31AF735-D26D-4A03-9260-DC5FB3504DF9}" srcId="{4B8AAD90-BA33-45F5-B992-F8A3CB1D69B0}" destId="{2C472280-E74A-42C3-91F8-731B7E17F333}" srcOrd="0" destOrd="0" parTransId="{32070477-7705-4065-8B38-93C09A373FCC}" sibTransId="{F4C184C4-4519-40FD-A117-8827DAECFBEB}"/>
    <dgm:cxn modelId="{731F4B61-D5CF-4FFD-9596-98838E300102}" type="presOf" srcId="{C7463D52-E416-42E2-9BD3-9C5B3B0E3FBD}" destId="{30A54977-0ACE-42D0-B705-D46072C9280D}" srcOrd="0" destOrd="0" presId="urn:microsoft.com/office/officeart/2005/8/layout/cycle1"/>
    <dgm:cxn modelId="{B2518474-6E93-4454-9911-DCE52555B71A}" type="presOf" srcId="{4B8AAD90-BA33-45F5-B992-F8A3CB1D69B0}" destId="{E349926F-EBA3-4C95-B407-E11DB0203D88}" srcOrd="0" destOrd="0" presId="urn:microsoft.com/office/officeart/2005/8/layout/cycle1"/>
    <dgm:cxn modelId="{B55A5183-3F62-4875-B9C5-BCAE32FC2900}" type="presOf" srcId="{CACE072B-03C7-4312-8739-E2DDDF995D57}" destId="{B96ED1C8-1336-4C40-8775-60994AC18ADA}" srcOrd="0" destOrd="0" presId="urn:microsoft.com/office/officeart/2005/8/layout/cycle1"/>
    <dgm:cxn modelId="{2840D085-DD4F-4F7F-8EF5-5C9078115167}" type="presOf" srcId="{2C472280-E74A-42C3-91F8-731B7E17F333}" destId="{01BB18A5-58E5-4D9B-85A6-1B5370D18497}" srcOrd="0" destOrd="0" presId="urn:microsoft.com/office/officeart/2005/8/layout/cycle1"/>
    <dgm:cxn modelId="{200F4C8F-727F-430D-838B-824366AD52FE}" type="presOf" srcId="{1E51BD15-ADA6-4FA1-AE5C-5E9DBDDCF29D}" destId="{76937404-AF84-464E-A37D-689815DCB396}" srcOrd="0" destOrd="0" presId="urn:microsoft.com/office/officeart/2005/8/layout/cycle1"/>
    <dgm:cxn modelId="{E485EECA-EF3D-4169-91CF-8EAA21873A95}" srcId="{4B8AAD90-BA33-45F5-B992-F8A3CB1D69B0}" destId="{C7463D52-E416-42E2-9BD3-9C5B3B0E3FBD}" srcOrd="1" destOrd="0" parTransId="{88270E5E-B521-466D-A2C1-15E1DC32E4C8}" sibTransId="{BF52EC1E-B74D-4CC1-AC21-85CA9A3EA637}"/>
    <dgm:cxn modelId="{3B92C6C4-6CF3-4D9F-A0DC-F71233AF4A36}" type="presParOf" srcId="{E349926F-EBA3-4C95-B407-E11DB0203D88}" destId="{E3F8D44D-0922-47E6-857C-7BABD071E328}" srcOrd="0" destOrd="0" presId="urn:microsoft.com/office/officeart/2005/8/layout/cycle1"/>
    <dgm:cxn modelId="{F3EA01B3-76C4-466E-81E3-4F4AECD28AEF}" type="presParOf" srcId="{E349926F-EBA3-4C95-B407-E11DB0203D88}" destId="{01BB18A5-58E5-4D9B-85A6-1B5370D18497}" srcOrd="1" destOrd="0" presId="urn:microsoft.com/office/officeart/2005/8/layout/cycle1"/>
    <dgm:cxn modelId="{D6ED1CB8-EF79-4377-A5AD-918A765A46C6}" type="presParOf" srcId="{E349926F-EBA3-4C95-B407-E11DB0203D88}" destId="{23CFA1E9-9041-4DFE-912A-AE8F29BC03E6}" srcOrd="2" destOrd="0" presId="urn:microsoft.com/office/officeart/2005/8/layout/cycle1"/>
    <dgm:cxn modelId="{B70DB591-A265-4FC5-984D-FC86816E28B7}" type="presParOf" srcId="{E349926F-EBA3-4C95-B407-E11DB0203D88}" destId="{9A0706A2-6119-49FF-BD6D-CCD996161E50}" srcOrd="3" destOrd="0" presId="urn:microsoft.com/office/officeart/2005/8/layout/cycle1"/>
    <dgm:cxn modelId="{55917433-2413-42F6-860A-8F17509511A6}" type="presParOf" srcId="{E349926F-EBA3-4C95-B407-E11DB0203D88}" destId="{30A54977-0ACE-42D0-B705-D46072C9280D}" srcOrd="4" destOrd="0" presId="urn:microsoft.com/office/officeart/2005/8/layout/cycle1"/>
    <dgm:cxn modelId="{02F95A1E-B7B0-4E41-87B5-607BFFEB8302}" type="presParOf" srcId="{E349926F-EBA3-4C95-B407-E11DB0203D88}" destId="{64BE8F2B-9EAD-4D73-9ECF-A1228AA21FE0}" srcOrd="5" destOrd="0" presId="urn:microsoft.com/office/officeart/2005/8/layout/cycle1"/>
    <dgm:cxn modelId="{A22EDD8F-8A54-407F-B265-DCA9D15A65D9}" type="presParOf" srcId="{E349926F-EBA3-4C95-B407-E11DB0203D88}" destId="{41ECA706-078A-4D5E-8A12-D7CD1BC58022}" srcOrd="6" destOrd="0" presId="urn:microsoft.com/office/officeart/2005/8/layout/cycle1"/>
    <dgm:cxn modelId="{CBF1FAD2-9F66-4A35-A918-1623140F14CE}" type="presParOf" srcId="{E349926F-EBA3-4C95-B407-E11DB0203D88}" destId="{76937404-AF84-464E-A37D-689815DCB396}" srcOrd="7" destOrd="0" presId="urn:microsoft.com/office/officeart/2005/8/layout/cycle1"/>
    <dgm:cxn modelId="{280F7FC4-AA27-4B29-82CB-854D2FFE11DD}" type="presParOf" srcId="{E349926F-EBA3-4C95-B407-E11DB0203D88}" destId="{B96ED1C8-1336-4C40-8775-60994AC18ADA}" srcOrd="8" destOrd="0" presId="urn:microsoft.com/office/officeart/2005/8/layout/cycle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89B70E-DC06-4A04-9EC9-B50562B12E2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FF1F101-110E-49CF-90CF-552977039AAA}">
      <dgm:prSet/>
      <dgm:spPr/>
      <dgm:t>
        <a:bodyPr/>
        <a:lstStyle/>
        <a:p>
          <a:pPr>
            <a:lnSpc>
              <a:spcPct val="100000"/>
            </a:lnSpc>
          </a:pPr>
          <a:r>
            <a:rPr lang="en-US" b="0" i="0" dirty="0"/>
            <a:t>Deploy &amp; Test </a:t>
          </a:r>
          <a:br>
            <a:rPr lang="en-US" b="0" i="0" dirty="0"/>
          </a:br>
          <a:r>
            <a:rPr lang="en-US" b="0" i="0" dirty="0"/>
            <a:t>0 to 1</a:t>
          </a:r>
          <a:endParaRPr lang="en-US" dirty="0"/>
        </a:p>
      </dgm:t>
    </dgm:pt>
    <dgm:pt modelId="{D08C2085-C6A5-4AF6-AEA6-944AE6E38C11}" type="parTrans" cxnId="{D2142551-E4EB-4FBD-B0FA-AAF77F95111A}">
      <dgm:prSet/>
      <dgm:spPr/>
      <dgm:t>
        <a:bodyPr/>
        <a:lstStyle/>
        <a:p>
          <a:endParaRPr lang="en-US"/>
        </a:p>
      </dgm:t>
    </dgm:pt>
    <dgm:pt modelId="{AA6735DB-9542-4E90-B246-67897BB75BC3}" type="sibTrans" cxnId="{D2142551-E4EB-4FBD-B0FA-AAF77F95111A}">
      <dgm:prSet/>
      <dgm:spPr/>
      <dgm:t>
        <a:bodyPr/>
        <a:lstStyle/>
        <a:p>
          <a:endParaRPr lang="en-US"/>
        </a:p>
      </dgm:t>
    </dgm:pt>
    <dgm:pt modelId="{A5619726-FBDB-424D-9B88-CA3C074DC857}">
      <dgm:prSet/>
      <dgm:spPr/>
      <dgm:t>
        <a:bodyPr/>
        <a:lstStyle/>
        <a:p>
          <a:pPr>
            <a:lnSpc>
              <a:spcPct val="100000"/>
            </a:lnSpc>
          </a:pPr>
          <a:r>
            <a:rPr lang="en-US" b="0" i="0" dirty="0"/>
            <a:t>Scale &amp; Manage 1 to N</a:t>
          </a:r>
          <a:endParaRPr lang="en-US" dirty="0"/>
        </a:p>
      </dgm:t>
    </dgm:pt>
    <dgm:pt modelId="{CB7EF094-93B1-435B-BCCC-6B054EF37FC6}" type="parTrans" cxnId="{0268FDC6-19B5-458F-9B79-C7461E9ED230}">
      <dgm:prSet/>
      <dgm:spPr/>
      <dgm:t>
        <a:bodyPr/>
        <a:lstStyle/>
        <a:p>
          <a:endParaRPr lang="en-US"/>
        </a:p>
      </dgm:t>
    </dgm:pt>
    <dgm:pt modelId="{4080DB4E-AA76-4BCC-875A-AF31F3196AED}" type="sibTrans" cxnId="{0268FDC6-19B5-458F-9B79-C7461E9ED230}">
      <dgm:prSet/>
      <dgm:spPr/>
      <dgm:t>
        <a:bodyPr/>
        <a:lstStyle/>
        <a:p>
          <a:endParaRPr lang="en-US"/>
        </a:p>
      </dgm:t>
    </dgm:pt>
    <dgm:pt modelId="{EDCB1BAD-8B31-428D-BDCB-6BE4FD54F25F}">
      <dgm:prSet/>
      <dgm:spPr/>
      <dgm:t>
        <a:bodyPr/>
        <a:lstStyle/>
        <a:p>
          <a:pPr>
            <a:lnSpc>
              <a:spcPct val="100000"/>
            </a:lnSpc>
          </a:pPr>
          <a:r>
            <a:rPr lang="en-US" b="0" i="0" dirty="0"/>
            <a:t>Monitor pipelines and infrastructure</a:t>
          </a:r>
          <a:endParaRPr lang="en-US" dirty="0"/>
        </a:p>
      </dgm:t>
    </dgm:pt>
    <dgm:pt modelId="{451FF1F7-ECB0-400E-8420-AEC357133D34}" type="parTrans" cxnId="{00367E38-6692-4276-AAE2-8E5BA39CA7CC}">
      <dgm:prSet/>
      <dgm:spPr/>
      <dgm:t>
        <a:bodyPr/>
        <a:lstStyle/>
        <a:p>
          <a:endParaRPr lang="en-US"/>
        </a:p>
      </dgm:t>
    </dgm:pt>
    <dgm:pt modelId="{FF099C01-688C-4F57-8291-719AA8C0DAF2}" type="sibTrans" cxnId="{00367E38-6692-4276-AAE2-8E5BA39CA7CC}">
      <dgm:prSet/>
      <dgm:spPr/>
      <dgm:t>
        <a:bodyPr/>
        <a:lstStyle/>
        <a:p>
          <a:endParaRPr lang="en-US"/>
        </a:p>
      </dgm:t>
    </dgm:pt>
    <dgm:pt modelId="{D38DC9E4-1FA3-4E0B-9A98-6AD42F3E37D0}" type="pres">
      <dgm:prSet presAssocID="{7089B70E-DC06-4A04-9EC9-B50562B12E2C}" presName="root" presStyleCnt="0">
        <dgm:presLayoutVars>
          <dgm:dir/>
          <dgm:resizeHandles val="exact"/>
        </dgm:presLayoutVars>
      </dgm:prSet>
      <dgm:spPr/>
    </dgm:pt>
    <dgm:pt modelId="{A163E534-47B9-4667-AE2A-ED8B2FA1012F}" type="pres">
      <dgm:prSet presAssocID="{AFF1F101-110E-49CF-90CF-552977039AAA}" presName="compNode" presStyleCnt="0"/>
      <dgm:spPr/>
    </dgm:pt>
    <dgm:pt modelId="{5460D98D-FF47-4512-8938-D97EA4321B65}" type="pres">
      <dgm:prSet presAssocID="{AFF1F101-110E-49CF-90CF-552977039A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2484B58C-A3AF-40F3-9BBB-1731D44BE674}" type="pres">
      <dgm:prSet presAssocID="{AFF1F101-110E-49CF-90CF-552977039AAA}" presName="spaceRect" presStyleCnt="0"/>
      <dgm:spPr/>
    </dgm:pt>
    <dgm:pt modelId="{F715A11C-7F37-45B2-A66A-6A39DF9C33F6}" type="pres">
      <dgm:prSet presAssocID="{AFF1F101-110E-49CF-90CF-552977039AAA}" presName="textRect" presStyleLbl="revTx" presStyleIdx="0" presStyleCnt="3">
        <dgm:presLayoutVars>
          <dgm:chMax val="1"/>
          <dgm:chPref val="1"/>
        </dgm:presLayoutVars>
      </dgm:prSet>
      <dgm:spPr/>
    </dgm:pt>
    <dgm:pt modelId="{62D85E21-8882-4F60-B72A-584A19D16B40}" type="pres">
      <dgm:prSet presAssocID="{AA6735DB-9542-4E90-B246-67897BB75BC3}" presName="sibTrans" presStyleCnt="0"/>
      <dgm:spPr/>
    </dgm:pt>
    <dgm:pt modelId="{7BEC00DB-9563-4FB6-AAD8-B94CE029AB2F}" type="pres">
      <dgm:prSet presAssocID="{A5619726-FBDB-424D-9B88-CA3C074DC857}" presName="compNode" presStyleCnt="0"/>
      <dgm:spPr/>
    </dgm:pt>
    <dgm:pt modelId="{4054D5E2-FE2D-481C-AD6A-1E493E9903E2}" type="pres">
      <dgm:prSet presAssocID="{A5619726-FBDB-424D-9B88-CA3C074DC8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373B4399-A672-4173-A915-EECE747C4D9C}" type="pres">
      <dgm:prSet presAssocID="{A5619726-FBDB-424D-9B88-CA3C074DC857}" presName="spaceRect" presStyleCnt="0"/>
      <dgm:spPr/>
    </dgm:pt>
    <dgm:pt modelId="{BE2EA74A-1A19-40F3-8EA4-0425BCC5387B}" type="pres">
      <dgm:prSet presAssocID="{A5619726-FBDB-424D-9B88-CA3C074DC857}" presName="textRect" presStyleLbl="revTx" presStyleIdx="1" presStyleCnt="3">
        <dgm:presLayoutVars>
          <dgm:chMax val="1"/>
          <dgm:chPref val="1"/>
        </dgm:presLayoutVars>
      </dgm:prSet>
      <dgm:spPr/>
    </dgm:pt>
    <dgm:pt modelId="{4A431F26-CB4A-44EC-801B-EA7CCF3A84C2}" type="pres">
      <dgm:prSet presAssocID="{4080DB4E-AA76-4BCC-875A-AF31F3196AED}" presName="sibTrans" presStyleCnt="0"/>
      <dgm:spPr/>
    </dgm:pt>
    <dgm:pt modelId="{E7CCA14A-2A78-44C0-B907-6BFCABE68D30}" type="pres">
      <dgm:prSet presAssocID="{EDCB1BAD-8B31-428D-BDCB-6BE4FD54F25F}" presName="compNode" presStyleCnt="0"/>
      <dgm:spPr/>
    </dgm:pt>
    <dgm:pt modelId="{94155314-6AC9-4052-BBF0-FC867B98874E}" type="pres">
      <dgm:prSet presAssocID="{EDCB1BAD-8B31-428D-BDCB-6BE4FD54F2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E7E54F1-CB6A-4A59-9B20-FD6A69250B24}" type="pres">
      <dgm:prSet presAssocID="{EDCB1BAD-8B31-428D-BDCB-6BE4FD54F25F}" presName="spaceRect" presStyleCnt="0"/>
      <dgm:spPr/>
    </dgm:pt>
    <dgm:pt modelId="{F4A80144-1FC0-467B-99AC-0535C81E81D2}" type="pres">
      <dgm:prSet presAssocID="{EDCB1BAD-8B31-428D-BDCB-6BE4FD54F25F}" presName="textRect" presStyleLbl="revTx" presStyleIdx="2" presStyleCnt="3">
        <dgm:presLayoutVars>
          <dgm:chMax val="1"/>
          <dgm:chPref val="1"/>
        </dgm:presLayoutVars>
      </dgm:prSet>
      <dgm:spPr/>
    </dgm:pt>
  </dgm:ptLst>
  <dgm:cxnLst>
    <dgm:cxn modelId="{00367E38-6692-4276-AAE2-8E5BA39CA7CC}" srcId="{7089B70E-DC06-4A04-9EC9-B50562B12E2C}" destId="{EDCB1BAD-8B31-428D-BDCB-6BE4FD54F25F}" srcOrd="2" destOrd="0" parTransId="{451FF1F7-ECB0-400E-8420-AEC357133D34}" sibTransId="{FF099C01-688C-4F57-8291-719AA8C0DAF2}"/>
    <dgm:cxn modelId="{D2142551-E4EB-4FBD-B0FA-AAF77F95111A}" srcId="{7089B70E-DC06-4A04-9EC9-B50562B12E2C}" destId="{AFF1F101-110E-49CF-90CF-552977039AAA}" srcOrd="0" destOrd="0" parTransId="{D08C2085-C6A5-4AF6-AEA6-944AE6E38C11}" sibTransId="{AA6735DB-9542-4E90-B246-67897BB75BC3}"/>
    <dgm:cxn modelId="{0B7366A5-6392-430B-9F17-AFD8EDDCC555}" type="presOf" srcId="{EDCB1BAD-8B31-428D-BDCB-6BE4FD54F25F}" destId="{F4A80144-1FC0-467B-99AC-0535C81E81D2}" srcOrd="0" destOrd="0" presId="urn:microsoft.com/office/officeart/2018/2/layout/IconLabelList"/>
    <dgm:cxn modelId="{968278C4-9F43-4AB2-9101-9772606B2717}" type="presOf" srcId="{7089B70E-DC06-4A04-9EC9-B50562B12E2C}" destId="{D38DC9E4-1FA3-4E0B-9A98-6AD42F3E37D0}" srcOrd="0" destOrd="0" presId="urn:microsoft.com/office/officeart/2018/2/layout/IconLabelList"/>
    <dgm:cxn modelId="{0268FDC6-19B5-458F-9B79-C7461E9ED230}" srcId="{7089B70E-DC06-4A04-9EC9-B50562B12E2C}" destId="{A5619726-FBDB-424D-9B88-CA3C074DC857}" srcOrd="1" destOrd="0" parTransId="{CB7EF094-93B1-435B-BCCC-6B054EF37FC6}" sibTransId="{4080DB4E-AA76-4BCC-875A-AF31F3196AED}"/>
    <dgm:cxn modelId="{EB180EE1-5F9F-453F-8A3D-42932595DF34}" type="presOf" srcId="{A5619726-FBDB-424D-9B88-CA3C074DC857}" destId="{BE2EA74A-1A19-40F3-8EA4-0425BCC5387B}" srcOrd="0" destOrd="0" presId="urn:microsoft.com/office/officeart/2018/2/layout/IconLabelList"/>
    <dgm:cxn modelId="{3BA2EEE4-D3B1-4D85-B132-2755B3660F00}" type="presOf" srcId="{AFF1F101-110E-49CF-90CF-552977039AAA}" destId="{F715A11C-7F37-45B2-A66A-6A39DF9C33F6}" srcOrd="0" destOrd="0" presId="urn:microsoft.com/office/officeart/2018/2/layout/IconLabelList"/>
    <dgm:cxn modelId="{D4B4C4FB-5F1D-42DE-BC28-39E4F077D698}" type="presParOf" srcId="{D38DC9E4-1FA3-4E0B-9A98-6AD42F3E37D0}" destId="{A163E534-47B9-4667-AE2A-ED8B2FA1012F}" srcOrd="0" destOrd="0" presId="urn:microsoft.com/office/officeart/2018/2/layout/IconLabelList"/>
    <dgm:cxn modelId="{A5D63DB7-FB1A-4985-8BE1-FAB730BAD172}" type="presParOf" srcId="{A163E534-47B9-4667-AE2A-ED8B2FA1012F}" destId="{5460D98D-FF47-4512-8938-D97EA4321B65}" srcOrd="0" destOrd="0" presId="urn:microsoft.com/office/officeart/2018/2/layout/IconLabelList"/>
    <dgm:cxn modelId="{2CBE9124-A817-495D-93B6-18251026DB2A}" type="presParOf" srcId="{A163E534-47B9-4667-AE2A-ED8B2FA1012F}" destId="{2484B58C-A3AF-40F3-9BBB-1731D44BE674}" srcOrd="1" destOrd="0" presId="urn:microsoft.com/office/officeart/2018/2/layout/IconLabelList"/>
    <dgm:cxn modelId="{4556C310-AB63-4540-9B80-A576304A7388}" type="presParOf" srcId="{A163E534-47B9-4667-AE2A-ED8B2FA1012F}" destId="{F715A11C-7F37-45B2-A66A-6A39DF9C33F6}" srcOrd="2" destOrd="0" presId="urn:microsoft.com/office/officeart/2018/2/layout/IconLabelList"/>
    <dgm:cxn modelId="{8EC36464-CAA6-4EF6-8A3F-5A1F571CC570}" type="presParOf" srcId="{D38DC9E4-1FA3-4E0B-9A98-6AD42F3E37D0}" destId="{62D85E21-8882-4F60-B72A-584A19D16B40}" srcOrd="1" destOrd="0" presId="urn:microsoft.com/office/officeart/2018/2/layout/IconLabelList"/>
    <dgm:cxn modelId="{26EF737B-EA5C-46F5-8C68-9913C3B3A48F}" type="presParOf" srcId="{D38DC9E4-1FA3-4E0B-9A98-6AD42F3E37D0}" destId="{7BEC00DB-9563-4FB6-AAD8-B94CE029AB2F}" srcOrd="2" destOrd="0" presId="urn:microsoft.com/office/officeart/2018/2/layout/IconLabelList"/>
    <dgm:cxn modelId="{F39FB6E9-E10A-4344-B1AC-BF179222D427}" type="presParOf" srcId="{7BEC00DB-9563-4FB6-AAD8-B94CE029AB2F}" destId="{4054D5E2-FE2D-481C-AD6A-1E493E9903E2}" srcOrd="0" destOrd="0" presId="urn:microsoft.com/office/officeart/2018/2/layout/IconLabelList"/>
    <dgm:cxn modelId="{746F0BF0-72D7-4239-A433-3460AE91C0A4}" type="presParOf" srcId="{7BEC00DB-9563-4FB6-AAD8-B94CE029AB2F}" destId="{373B4399-A672-4173-A915-EECE747C4D9C}" srcOrd="1" destOrd="0" presId="urn:microsoft.com/office/officeart/2018/2/layout/IconLabelList"/>
    <dgm:cxn modelId="{5307BD2C-B515-4BF7-9DE8-05C20F5AE3B2}" type="presParOf" srcId="{7BEC00DB-9563-4FB6-AAD8-B94CE029AB2F}" destId="{BE2EA74A-1A19-40F3-8EA4-0425BCC5387B}" srcOrd="2" destOrd="0" presId="urn:microsoft.com/office/officeart/2018/2/layout/IconLabelList"/>
    <dgm:cxn modelId="{95432F01-5619-436B-9516-30354296EF7D}" type="presParOf" srcId="{D38DC9E4-1FA3-4E0B-9A98-6AD42F3E37D0}" destId="{4A431F26-CB4A-44EC-801B-EA7CCF3A84C2}" srcOrd="3" destOrd="0" presId="urn:microsoft.com/office/officeart/2018/2/layout/IconLabelList"/>
    <dgm:cxn modelId="{E6541B18-9BFC-4F30-A554-F657C67DF6F5}" type="presParOf" srcId="{D38DC9E4-1FA3-4E0B-9A98-6AD42F3E37D0}" destId="{E7CCA14A-2A78-44C0-B907-6BFCABE68D30}" srcOrd="4" destOrd="0" presId="urn:microsoft.com/office/officeart/2018/2/layout/IconLabelList"/>
    <dgm:cxn modelId="{18036B11-59B4-4DF8-A987-6923DDDF1ABB}" type="presParOf" srcId="{E7CCA14A-2A78-44C0-B907-6BFCABE68D30}" destId="{94155314-6AC9-4052-BBF0-FC867B98874E}" srcOrd="0" destOrd="0" presId="urn:microsoft.com/office/officeart/2018/2/layout/IconLabelList"/>
    <dgm:cxn modelId="{70C13F21-3D8A-418B-9E7C-9A8E8106FBC4}" type="presParOf" srcId="{E7CCA14A-2A78-44C0-B907-6BFCABE68D30}" destId="{3E7E54F1-CB6A-4A59-9B20-FD6A69250B24}" srcOrd="1" destOrd="0" presId="urn:microsoft.com/office/officeart/2018/2/layout/IconLabelList"/>
    <dgm:cxn modelId="{DB13609C-5614-4F6C-AD93-5B6405D17AF8}" type="presParOf" srcId="{E7CCA14A-2A78-44C0-B907-6BFCABE68D30}" destId="{F4A80144-1FC0-467B-99AC-0535C81E81D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C202F-63DC-4739-83DB-B0B9D68DB250}">
      <dsp:nvSpPr>
        <dsp:cNvPr id="0" name=""/>
        <dsp:cNvSpPr/>
      </dsp:nvSpPr>
      <dsp:spPr>
        <a:xfrm>
          <a:off x="0" y="417"/>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409FC-7379-43DC-8F39-8D7B63F08E04}">
      <dsp:nvSpPr>
        <dsp:cNvPr id="0" name=""/>
        <dsp:cNvSpPr/>
      </dsp:nvSpPr>
      <dsp:spPr>
        <a:xfrm>
          <a:off x="0" y="417"/>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About me</a:t>
          </a:r>
        </a:p>
      </dsp:txBody>
      <dsp:txXfrm>
        <a:off x="0" y="417"/>
        <a:ext cx="8520600" cy="487937"/>
      </dsp:txXfrm>
    </dsp:sp>
    <dsp:sp modelId="{37FD5C21-C8DB-4B99-8E8F-B950B661248A}">
      <dsp:nvSpPr>
        <dsp:cNvPr id="0" name=""/>
        <dsp:cNvSpPr/>
      </dsp:nvSpPr>
      <dsp:spPr>
        <a:xfrm>
          <a:off x="0" y="488355"/>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8A1F5C-94FB-46FD-843D-B465C72D99BB}">
      <dsp:nvSpPr>
        <dsp:cNvPr id="0" name=""/>
        <dsp:cNvSpPr/>
      </dsp:nvSpPr>
      <dsp:spPr>
        <a:xfrm>
          <a:off x="0" y="488355"/>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 Chatbots</a:t>
          </a:r>
        </a:p>
      </dsp:txBody>
      <dsp:txXfrm>
        <a:off x="0" y="488355"/>
        <a:ext cx="8520600" cy="487937"/>
      </dsp:txXfrm>
    </dsp:sp>
    <dsp:sp modelId="{D3F8B4E5-3305-4F99-92E6-66984840FD63}">
      <dsp:nvSpPr>
        <dsp:cNvPr id="0" name=""/>
        <dsp:cNvSpPr/>
      </dsp:nvSpPr>
      <dsp:spPr>
        <a:xfrm>
          <a:off x="0" y="976293"/>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0A3F0-6BD2-4DEE-941E-596AD517E379}">
      <dsp:nvSpPr>
        <dsp:cNvPr id="0" name=""/>
        <dsp:cNvSpPr/>
      </dsp:nvSpPr>
      <dsp:spPr>
        <a:xfrm>
          <a:off x="0" y="976293"/>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 NLP MVPs</a:t>
          </a:r>
        </a:p>
      </dsp:txBody>
      <dsp:txXfrm>
        <a:off x="0" y="976293"/>
        <a:ext cx="8520600" cy="487937"/>
      </dsp:txXfrm>
    </dsp:sp>
    <dsp:sp modelId="{6C6F5C89-9BC8-44D0-878D-5921CBDE2CA8}">
      <dsp:nvSpPr>
        <dsp:cNvPr id="0" name=""/>
        <dsp:cNvSpPr/>
      </dsp:nvSpPr>
      <dsp:spPr>
        <a:xfrm>
          <a:off x="0" y="1464231"/>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277A5A-20CC-4204-A2D5-4CF94A605FE2}">
      <dsp:nvSpPr>
        <dsp:cNvPr id="0" name=""/>
        <dsp:cNvSpPr/>
      </dsp:nvSpPr>
      <dsp:spPr>
        <a:xfrm>
          <a:off x="0" y="1464231"/>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 The Problem</a:t>
          </a:r>
        </a:p>
      </dsp:txBody>
      <dsp:txXfrm>
        <a:off x="0" y="1464231"/>
        <a:ext cx="8520600" cy="487937"/>
      </dsp:txXfrm>
    </dsp:sp>
    <dsp:sp modelId="{8FBA7CF9-B24D-437C-B428-D115B02E7F95}">
      <dsp:nvSpPr>
        <dsp:cNvPr id="0" name=""/>
        <dsp:cNvSpPr/>
      </dsp:nvSpPr>
      <dsp:spPr>
        <a:xfrm>
          <a:off x="0" y="1952168"/>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64352D-40AA-4FCF-8654-AECC96A3AC41}">
      <dsp:nvSpPr>
        <dsp:cNvPr id="0" name=""/>
        <dsp:cNvSpPr/>
      </dsp:nvSpPr>
      <dsp:spPr>
        <a:xfrm>
          <a:off x="0" y="1952168"/>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🤖Data + Model</a:t>
          </a:r>
        </a:p>
      </dsp:txBody>
      <dsp:txXfrm>
        <a:off x="0" y="1952168"/>
        <a:ext cx="8520600" cy="487937"/>
      </dsp:txXfrm>
    </dsp:sp>
    <dsp:sp modelId="{74CF5C79-2D90-47BB-A3AA-DBAB9223299B}">
      <dsp:nvSpPr>
        <dsp:cNvPr id="0" name=""/>
        <dsp:cNvSpPr/>
      </dsp:nvSpPr>
      <dsp:spPr>
        <a:xfrm>
          <a:off x="0" y="2440106"/>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9F1DB9-0CF5-4685-8D23-F0AB00763E7E}">
      <dsp:nvSpPr>
        <dsp:cNvPr id="0" name=""/>
        <dsp:cNvSpPr/>
      </dsp:nvSpPr>
      <dsp:spPr>
        <a:xfrm>
          <a:off x="0" y="2440106"/>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 Web App</a:t>
          </a:r>
        </a:p>
      </dsp:txBody>
      <dsp:txXfrm>
        <a:off x="0" y="2440106"/>
        <a:ext cx="8520600" cy="487937"/>
      </dsp:txXfrm>
    </dsp:sp>
    <dsp:sp modelId="{67E843C3-C64C-4248-96C4-BDB013786986}">
      <dsp:nvSpPr>
        <dsp:cNvPr id="0" name=""/>
        <dsp:cNvSpPr/>
      </dsp:nvSpPr>
      <dsp:spPr>
        <a:xfrm>
          <a:off x="0" y="2928044"/>
          <a:ext cx="8520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692D1-A507-4AE9-A7F3-1AEEE40A9C6B}">
      <dsp:nvSpPr>
        <dsp:cNvPr id="0" name=""/>
        <dsp:cNvSpPr/>
      </dsp:nvSpPr>
      <dsp:spPr>
        <a:xfrm>
          <a:off x="0" y="2928044"/>
          <a:ext cx="8520600" cy="48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 Into the Cloud </a:t>
          </a:r>
        </a:p>
      </dsp:txBody>
      <dsp:txXfrm>
        <a:off x="0" y="2928044"/>
        <a:ext cx="8520600" cy="48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B18A5-58E5-4D9B-85A6-1B5370D18497}">
      <dsp:nvSpPr>
        <dsp:cNvPr id="0" name=""/>
        <dsp:cNvSpPr/>
      </dsp:nvSpPr>
      <dsp:spPr>
        <a:xfrm>
          <a:off x="1631677" y="202455"/>
          <a:ext cx="969126" cy="96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p>
      </dsp:txBody>
      <dsp:txXfrm>
        <a:off x="1631677" y="202455"/>
        <a:ext cx="969126" cy="969126"/>
      </dsp:txXfrm>
    </dsp:sp>
    <dsp:sp modelId="{23CFA1E9-9041-4DFE-912A-AE8F29BC03E6}">
      <dsp:nvSpPr>
        <dsp:cNvPr id="0" name=""/>
        <dsp:cNvSpPr/>
      </dsp:nvSpPr>
      <dsp:spPr>
        <a:xfrm>
          <a:off x="154130" y="11401"/>
          <a:ext cx="2293013" cy="2293013"/>
        </a:xfrm>
        <a:prstGeom prst="circularArrow">
          <a:avLst>
            <a:gd name="adj1" fmla="val 8242"/>
            <a:gd name="adj2" fmla="val 575528"/>
            <a:gd name="adj3" fmla="val 2966552"/>
            <a:gd name="adj4" fmla="val 49916"/>
            <a:gd name="adj5" fmla="val 96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54977-0ACE-42D0-B705-D46072C9280D}">
      <dsp:nvSpPr>
        <dsp:cNvPr id="0" name=""/>
        <dsp:cNvSpPr/>
      </dsp:nvSpPr>
      <dsp:spPr>
        <a:xfrm>
          <a:off x="816073" y="1615123"/>
          <a:ext cx="969126" cy="96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Learn</a:t>
          </a:r>
        </a:p>
      </dsp:txBody>
      <dsp:txXfrm>
        <a:off x="816073" y="1615123"/>
        <a:ext cx="969126" cy="969126"/>
      </dsp:txXfrm>
    </dsp:sp>
    <dsp:sp modelId="{64BE8F2B-9EAD-4D73-9ECF-A1228AA21FE0}">
      <dsp:nvSpPr>
        <dsp:cNvPr id="0" name=""/>
        <dsp:cNvSpPr/>
      </dsp:nvSpPr>
      <dsp:spPr>
        <a:xfrm>
          <a:off x="154130" y="11401"/>
          <a:ext cx="2293013" cy="2293013"/>
        </a:xfrm>
        <a:prstGeom prst="circularArrow">
          <a:avLst>
            <a:gd name="adj1" fmla="val 8242"/>
            <a:gd name="adj2" fmla="val 575528"/>
            <a:gd name="adj3" fmla="val 10174556"/>
            <a:gd name="adj4" fmla="val 7257921"/>
            <a:gd name="adj5" fmla="val 96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937404-AF84-464E-A37D-689815DCB396}">
      <dsp:nvSpPr>
        <dsp:cNvPr id="0" name=""/>
        <dsp:cNvSpPr/>
      </dsp:nvSpPr>
      <dsp:spPr>
        <a:xfrm>
          <a:off x="469" y="202455"/>
          <a:ext cx="969126" cy="96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Build</a:t>
          </a:r>
          <a:endParaRPr lang="en-US" sz="1800" kern="1200" dirty="0"/>
        </a:p>
      </dsp:txBody>
      <dsp:txXfrm>
        <a:off x="469" y="202455"/>
        <a:ext cx="969126" cy="969126"/>
      </dsp:txXfrm>
    </dsp:sp>
    <dsp:sp modelId="{B96ED1C8-1336-4C40-8775-60994AC18ADA}">
      <dsp:nvSpPr>
        <dsp:cNvPr id="0" name=""/>
        <dsp:cNvSpPr/>
      </dsp:nvSpPr>
      <dsp:spPr>
        <a:xfrm>
          <a:off x="154130" y="11401"/>
          <a:ext cx="2293013" cy="2293013"/>
        </a:xfrm>
        <a:prstGeom prst="circularArrow">
          <a:avLst>
            <a:gd name="adj1" fmla="val 8242"/>
            <a:gd name="adj2" fmla="val 575528"/>
            <a:gd name="adj3" fmla="val 16859239"/>
            <a:gd name="adj4" fmla="val 14965233"/>
            <a:gd name="adj5" fmla="val 961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0D98D-FF47-4512-8938-D97EA4321B65}">
      <dsp:nvSpPr>
        <dsp:cNvPr id="0" name=""/>
        <dsp:cNvSpPr/>
      </dsp:nvSpPr>
      <dsp:spPr>
        <a:xfrm>
          <a:off x="573732" y="72974"/>
          <a:ext cx="551337" cy="5513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15A11C-7F37-45B2-A66A-6A39DF9C33F6}">
      <dsp:nvSpPr>
        <dsp:cNvPr id="0" name=""/>
        <dsp:cNvSpPr/>
      </dsp:nvSpPr>
      <dsp:spPr>
        <a:xfrm>
          <a:off x="236803" y="808175"/>
          <a:ext cx="1225195" cy="49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t>Deploy &amp; Test </a:t>
          </a:r>
          <a:br>
            <a:rPr lang="en-US" sz="1200" b="0" i="0" kern="1200" dirty="0"/>
          </a:br>
          <a:r>
            <a:rPr lang="en-US" sz="1200" b="0" i="0" kern="1200" dirty="0"/>
            <a:t>0 to 1</a:t>
          </a:r>
          <a:endParaRPr lang="en-US" sz="1200" kern="1200" dirty="0"/>
        </a:p>
      </dsp:txBody>
      <dsp:txXfrm>
        <a:off x="236803" y="808175"/>
        <a:ext cx="1225195" cy="490078"/>
      </dsp:txXfrm>
    </dsp:sp>
    <dsp:sp modelId="{4054D5E2-FE2D-481C-AD6A-1E493E9903E2}">
      <dsp:nvSpPr>
        <dsp:cNvPr id="0" name=""/>
        <dsp:cNvSpPr/>
      </dsp:nvSpPr>
      <dsp:spPr>
        <a:xfrm>
          <a:off x="2013336" y="72974"/>
          <a:ext cx="551337" cy="5513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2EA74A-1A19-40F3-8EA4-0425BCC5387B}">
      <dsp:nvSpPr>
        <dsp:cNvPr id="0" name=""/>
        <dsp:cNvSpPr/>
      </dsp:nvSpPr>
      <dsp:spPr>
        <a:xfrm>
          <a:off x="1676408" y="808175"/>
          <a:ext cx="1225195" cy="49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t>Scale &amp; Manage 1 to N</a:t>
          </a:r>
          <a:endParaRPr lang="en-US" sz="1200" kern="1200" dirty="0"/>
        </a:p>
      </dsp:txBody>
      <dsp:txXfrm>
        <a:off x="1676408" y="808175"/>
        <a:ext cx="1225195" cy="490078"/>
      </dsp:txXfrm>
    </dsp:sp>
    <dsp:sp modelId="{94155314-6AC9-4052-BBF0-FC867B98874E}">
      <dsp:nvSpPr>
        <dsp:cNvPr id="0" name=""/>
        <dsp:cNvSpPr/>
      </dsp:nvSpPr>
      <dsp:spPr>
        <a:xfrm>
          <a:off x="1293534" y="1604552"/>
          <a:ext cx="551337" cy="5513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80144-1FC0-467B-99AC-0535C81E81D2}">
      <dsp:nvSpPr>
        <dsp:cNvPr id="0" name=""/>
        <dsp:cNvSpPr/>
      </dsp:nvSpPr>
      <dsp:spPr>
        <a:xfrm>
          <a:off x="956605" y="2339754"/>
          <a:ext cx="1225195" cy="49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t>Monitor pipelines and infrastructure</a:t>
          </a:r>
          <a:endParaRPr lang="en-US" sz="1200" kern="1200" dirty="0"/>
        </a:p>
      </dsp:txBody>
      <dsp:txXfrm>
        <a:off x="956605" y="2339754"/>
        <a:ext cx="1225195" cy="4900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dreasysnail/Dialogpt_dev#human-evalua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11ed058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11ed058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088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err="1"/>
              <a:t>Dooracle</a:t>
            </a:r>
            <a:r>
              <a:rPr lang="en-US" sz="1100" dirty="0"/>
              <a:t> is a company that’s trying to revolutionize the fortune telling industry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So far they’ve developed a solid fortune telling services business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They’ve got a WebApp and software infrastructure that customers and fortune tellers can use to connect with one another.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However, until they can show investors that this service model is scalable, they will never be able to raise Series 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In short; they’re trying to move from a Services Company to a  SaaS Company or </a:t>
            </a:r>
            <a:r>
              <a:rPr lang="en-US" dirty="0"/>
              <a:t>a “Product Led” company.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will allow them to keep up with the Jones’ and to show their investors that they understand what it will take to become masters of scale.</a:t>
            </a:r>
          </a:p>
        </p:txBody>
      </p:sp>
    </p:spTree>
    <p:extLst>
      <p:ext uri="{BB962C8B-B14F-4D97-AF65-F5344CB8AC3E}">
        <p14:creationId xmlns:p14="http://schemas.microsoft.com/office/powerpoint/2010/main" val="708325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One of the best ways to show investors that they’re going to be the company to revolutionize this industry is to prove out their ability to produce real value and to think big with ML/AI-first products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The first order of business is to automate the most repetitive information tasks that sales representatives are doing routinely with psychics on both sides of the platform.</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This will be done with a simple rule-based algorithm that aligns with the questions sales reps already ask psychics and fortune tellers today.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The plan is to run it the first iteration in shadow mode,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Once our team can move through AI assistance and partial automation steps, we will launch a fully automated version that removes humans from the loop, and frees up our sales stuff to focus on higher-value customer success activities</a:t>
            </a:r>
            <a:br>
              <a:rPr lang="en-US" sz="1100" dirty="0"/>
            </a:b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But we’ve also got a top secret moonshot project – where we’re actually going to try to build out an AI psychic and test it with some early adopters on both sides of our platform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If we can position our product to leverage transfer learning from the </a:t>
            </a:r>
            <a:r>
              <a:rPr lang="en-US" sz="1100" dirty="0" err="1"/>
              <a:t>superintelligent</a:t>
            </a:r>
            <a:r>
              <a:rPr lang="en-US" sz="1100" dirty="0"/>
              <a:t> AI that we hear is just around the corner, maybe we actually will be able to predict fortunes soon…</a:t>
            </a:r>
          </a:p>
        </p:txBody>
      </p:sp>
    </p:spTree>
    <p:extLst>
      <p:ext uri="{BB962C8B-B14F-4D97-AF65-F5344CB8AC3E}">
        <p14:creationId xmlns:p14="http://schemas.microsoft.com/office/powerpoint/2010/main" val="267679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30173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750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8966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020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52525B"/>
                </a:solidFill>
                <a:effectLst/>
                <a:latin typeface="Source Sans Pro" panose="020B0503030403020204" pitchFamily="34" charset="0"/>
              </a:rPr>
              <a:t>If all goes well and this is something that the VP Product wants in our FY22 roadmap, maybe we can finally justify hiring that full-time MLE or </a:t>
            </a:r>
            <a:r>
              <a:rPr lang="en-US" b="0" i="0" dirty="0" err="1">
                <a:solidFill>
                  <a:srgbClr val="52525B"/>
                </a:solidFill>
                <a:effectLst/>
                <a:latin typeface="Source Sans Pro" panose="020B0503030403020204" pitchFamily="34" charset="0"/>
              </a:rPr>
              <a:t>MLOps</a:t>
            </a:r>
            <a:r>
              <a:rPr lang="en-US" b="0" i="0" dirty="0">
                <a:solidFill>
                  <a:srgbClr val="52525B"/>
                </a:solidFill>
                <a:effectLst/>
                <a:latin typeface="Source Sans Pro" panose="020B0503030403020204" pitchFamily="34" charset="0"/>
              </a:rPr>
              <a:t> engineer in 2022 to support Vinay across projects, including this moonshot.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4137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8804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52525B"/>
                </a:solidFill>
                <a:effectLst/>
                <a:latin typeface="Source Sans Pro" panose="020B0503030403020204" pitchFamily="34" charset="0"/>
              </a:rPr>
              <a:t>Jay tells you that </a:t>
            </a:r>
            <a:r>
              <a:rPr lang="en-US" b="0" i="0" dirty="0" err="1">
                <a:solidFill>
                  <a:srgbClr val="52525B"/>
                </a:solidFill>
                <a:effectLst/>
                <a:latin typeface="Source Sans Pro" panose="020B0503030403020204" pitchFamily="34" charset="0"/>
              </a:rPr>
              <a:t>DialoGPT</a:t>
            </a:r>
            <a:r>
              <a:rPr lang="en-US" b="0" i="0" dirty="0">
                <a:solidFill>
                  <a:srgbClr val="52525B"/>
                </a:solidFill>
                <a:effectLst/>
                <a:latin typeface="Source Sans Pro" panose="020B0503030403020204" pitchFamily="34" charset="0"/>
              </a:rPr>
              <a:t> is a state-of-the-art large-scale pretrained dialogue response generation model for multiturn conversations.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52525B"/>
                </a:solidFill>
                <a:effectLst/>
                <a:latin typeface="Source Sans Pro" panose="020B0503030403020204" pitchFamily="34" charset="0"/>
              </a:rPr>
              <a:t>The </a:t>
            </a:r>
            <a:r>
              <a:rPr lang="en-US" b="0" i="0" u="sng" dirty="0">
                <a:solidFill>
                  <a:srgbClr val="111827"/>
                </a:solidFill>
                <a:effectLst/>
                <a:latin typeface="Source Sans Pro" panose="020B0503030403020204" pitchFamily="34" charset="0"/>
                <a:hlinkClick r:id="rId3"/>
              </a:rPr>
              <a:t>human evaluation results</a:t>
            </a:r>
            <a:r>
              <a:rPr lang="en-US" b="0" i="0" dirty="0">
                <a:solidFill>
                  <a:srgbClr val="52525B"/>
                </a:solidFill>
                <a:effectLst/>
                <a:latin typeface="Source Sans Pro" panose="020B0503030403020204" pitchFamily="34" charset="0"/>
              </a:rPr>
              <a:t> indicate that the response generated from </a:t>
            </a:r>
            <a:r>
              <a:rPr lang="en-US" b="0" i="0" dirty="0" err="1">
                <a:solidFill>
                  <a:srgbClr val="52525B"/>
                </a:solidFill>
                <a:effectLst/>
                <a:latin typeface="Source Sans Pro" panose="020B0503030403020204" pitchFamily="34" charset="0"/>
              </a:rPr>
              <a:t>DialoGPT</a:t>
            </a:r>
            <a:r>
              <a:rPr lang="en-US" b="0" i="0" dirty="0">
                <a:solidFill>
                  <a:srgbClr val="52525B"/>
                </a:solidFill>
                <a:effectLst/>
                <a:latin typeface="Source Sans Pro" panose="020B0503030403020204" pitchFamily="34" charset="0"/>
              </a:rPr>
              <a:t> is comparable to human response quality under a single-turn conversation Turing test.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52525B"/>
                </a:solidFill>
                <a:effectLst/>
                <a:latin typeface="Source Sans Pro" panose="020B0503030403020204" pitchFamily="34" charset="0"/>
              </a:rPr>
              <a:t>Vinay says he tested it with some off-the-wall questions too, and he can sense the Reddit humor.  Although we’ll have to retrain the model to truly flavor it just the way we like it, and this will be expensive (just downloading the full reddit submission and comments dumps, as well as creating intermediate files required to generate the structured 27 GB dataset would require 700 GB of local disk space and a full 1-2 days), out of the box the model looks like it will work pretty well for some early user testing.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52525B"/>
                </a:solidFill>
                <a:effectLst/>
                <a:latin typeface="Source Sans Pro" panose="020B0503030403020204" pitchFamily="34" charset="0"/>
              </a:rPr>
              <a:t>At the end of the day, it seems like it will be a perfect fit for our customers.</a:t>
            </a:r>
            <a:endParaRPr lang="en-US" dirty="0"/>
          </a:p>
          <a:p>
            <a:endParaRPr lang="en-US" dirty="0"/>
          </a:p>
        </p:txBody>
      </p:sp>
    </p:spTree>
    <p:extLst>
      <p:ext uri="{BB962C8B-B14F-4D97-AF65-F5344CB8AC3E}">
        <p14:creationId xmlns:p14="http://schemas.microsoft.com/office/powerpoint/2010/main" val="27587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b51ed98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b51ed98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chemeClr val="dk1"/>
              </a:buClr>
              <a:buSzPts val="2400"/>
              <a:buFont typeface="Proxima Nova"/>
              <a:buChar char="●"/>
            </a:pPr>
            <a:r>
              <a:rPr lang="en-US" sz="1100" dirty="0">
                <a:solidFill>
                  <a:schemeClr val="dk1"/>
                </a:solidFill>
              </a:rPr>
              <a:t>Who am I?</a:t>
            </a:r>
          </a:p>
          <a:p>
            <a:pPr marL="457200" lvl="0" indent="-381000" algn="l" rtl="0">
              <a:lnSpc>
                <a:spcPct val="100000"/>
              </a:lnSpc>
              <a:spcBef>
                <a:spcPts val="0"/>
              </a:spcBef>
              <a:spcAft>
                <a:spcPts val="0"/>
              </a:spcAft>
              <a:buClr>
                <a:schemeClr val="dk1"/>
              </a:buClr>
              <a:buSzPts val="2400"/>
              <a:buFont typeface="Proxima Nova"/>
              <a:buChar char="●"/>
            </a:pPr>
            <a:r>
              <a:rPr lang="en-US" sz="1100" dirty="0">
                <a:solidFill>
                  <a:schemeClr val="dk1"/>
                </a:solidFill>
              </a:rPr>
              <a:t>Why chatbots?</a:t>
            </a:r>
          </a:p>
          <a:p>
            <a:pPr marL="457200" lvl="0" indent="-381000" algn="l" rtl="0">
              <a:lnSpc>
                <a:spcPct val="100000"/>
              </a:lnSpc>
              <a:spcBef>
                <a:spcPts val="0"/>
              </a:spcBef>
              <a:spcAft>
                <a:spcPts val="0"/>
              </a:spcAft>
              <a:buClr>
                <a:schemeClr val="dk1"/>
              </a:buClr>
              <a:buSzPts val="2400"/>
              <a:buFont typeface="Proxima Nova"/>
              <a:buChar char="●"/>
            </a:pPr>
            <a:r>
              <a:rPr lang="en-US" sz="1100" dirty="0">
                <a:solidFill>
                  <a:schemeClr val="dk1"/>
                </a:solidFill>
              </a:rPr>
              <a:t>What business problem might we solve?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62257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631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3849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Vinay threw out a couple…</a:t>
            </a:r>
          </a:p>
          <a:p>
            <a:endParaRPr lang="en-US" dirty="0"/>
          </a:p>
        </p:txBody>
      </p:sp>
    </p:spTree>
    <p:extLst>
      <p:ext uri="{BB962C8B-B14F-4D97-AF65-F5344CB8AC3E}">
        <p14:creationId xmlns:p14="http://schemas.microsoft.com/office/powerpoint/2010/main" val="3248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Brent is software engineer – does front end, back end, and everything in between.  A true DevOps savant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He doesn’t really “believe” in ML or AI.  He feels like it’s all hype, and is only interested in picking up tools if they happen to the be the best possible ones for the job.</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He’s really not a fan of this new buzzword either that he keeps hearing – </a:t>
            </a:r>
            <a:r>
              <a:rPr lang="en-US" sz="1100" dirty="0" err="1"/>
              <a:t>MLOps</a:t>
            </a:r>
            <a:r>
              <a:rPr lang="en-US" sz="1100"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He aims at becoming and </a:t>
            </a:r>
            <a:r>
              <a:rPr lang="en-US" sz="1100" dirty="0" err="1"/>
              <a:t>indisepensible</a:t>
            </a:r>
            <a:r>
              <a:rPr lang="en-US" sz="1100" dirty="0"/>
              <a:t> member of any team he joins.  A true “Brent,” he’s not all about spending time teaching people what he knows.  He’d rather just get after it and make things happen</a:t>
            </a:r>
            <a:endParaRPr lang="en-US" dirty="0"/>
          </a:p>
        </p:txBody>
      </p:sp>
    </p:spTree>
    <p:extLst>
      <p:ext uri="{BB962C8B-B14F-4D97-AF65-F5344CB8AC3E}">
        <p14:creationId xmlns:p14="http://schemas.microsoft.com/office/powerpoint/2010/main" val="653300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3929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999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7583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610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5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5879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140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Vinay threw out a couple…</a:t>
            </a:r>
          </a:p>
          <a:p>
            <a:endParaRPr lang="en-US" dirty="0"/>
          </a:p>
        </p:txBody>
      </p:sp>
    </p:spTree>
    <p:extLst>
      <p:ext uri="{BB962C8B-B14F-4D97-AF65-F5344CB8AC3E}">
        <p14:creationId xmlns:p14="http://schemas.microsoft.com/office/powerpoint/2010/main" val="238192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not really about containers OR VMs.”</a:t>
            </a:r>
          </a:p>
          <a:p>
            <a:r>
              <a:rPr lang="en-US" dirty="0"/>
              <a:t>“It’s containers AND VMs”</a:t>
            </a:r>
          </a:p>
          <a:p>
            <a:r>
              <a:rPr lang="en-US" dirty="0"/>
              <a:t>That’s because public cloud environments rarely dedicate entire servers to one application</a:t>
            </a:r>
          </a:p>
          <a:p>
            <a:endParaRPr lang="en-US" dirty="0"/>
          </a:p>
          <a:p>
            <a:endParaRPr lang="en-US" dirty="0"/>
          </a:p>
          <a:p>
            <a:endParaRPr lang="en-US" dirty="0"/>
          </a:p>
          <a:p>
            <a:endParaRPr lang="en-US" dirty="0"/>
          </a:p>
          <a:p>
            <a:r>
              <a:rPr lang="en-US" dirty="0"/>
              <a:t>Generally, recommend ho</a:t>
            </a:r>
          </a:p>
        </p:txBody>
      </p:sp>
    </p:spTree>
    <p:extLst>
      <p:ext uri="{BB962C8B-B14F-4D97-AF65-F5344CB8AC3E}">
        <p14:creationId xmlns:p14="http://schemas.microsoft.com/office/powerpoint/2010/main" val="942539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2329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4370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112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“I’ll bring you back in once the AI Psychic has some movement.  </a:t>
            </a:r>
            <a:r>
              <a:rPr lang="en-US" b="0" i="0" dirty="0">
                <a:solidFill>
                  <a:srgbClr val="D1D2D3"/>
                </a:solidFill>
                <a:effectLst/>
                <a:latin typeface="Slack-Lato"/>
              </a:rPr>
              <a:t>Over there they’re not building something brand new, so no ground-up prototypes needed!”</a:t>
            </a:r>
          </a:p>
          <a:p>
            <a:r>
              <a:rPr lang="en-US" b="1" i="1" dirty="0">
                <a:solidFill>
                  <a:srgbClr val="D1D2D3"/>
                </a:solidFill>
                <a:effectLst/>
                <a:latin typeface="Slack-Lato"/>
              </a:rPr>
              <a:t>They’re you're working on something that exists!  </a:t>
            </a:r>
            <a:r>
              <a:rPr lang="en-US" b="0" i="1" dirty="0">
                <a:solidFill>
                  <a:srgbClr val="D1D2D3"/>
                </a:solidFill>
                <a:effectLst/>
                <a:latin typeface="Slack-Lato"/>
              </a:rPr>
              <a:t>So go see how you can help them look at the data that exists, investigate technical debt, and try to figure out how to make iterative improvement to KPIs that flow up to business objectives</a:t>
            </a:r>
          </a:p>
          <a:p>
            <a:endParaRPr lang="en-US" b="0" i="1" dirty="0">
              <a:solidFill>
                <a:srgbClr val="D1D2D3"/>
              </a:solidFill>
              <a:effectLst/>
              <a:latin typeface="Slack-Lato"/>
            </a:endParaRPr>
          </a:p>
          <a:p>
            <a:endParaRPr lang="en-US" b="0" i="1" dirty="0">
              <a:solidFill>
                <a:srgbClr val="D1D2D3"/>
              </a:solidFill>
              <a:effectLst/>
              <a:latin typeface="Slack-Lato"/>
            </a:endParaRPr>
          </a:p>
          <a:p>
            <a:pPr marL="158750" indent="0">
              <a:buNone/>
            </a:pPr>
            <a:endParaRPr lang="en-US" b="0" i="1" dirty="0">
              <a:solidFill>
                <a:srgbClr val="D1D2D3"/>
              </a:solidFill>
              <a:effectLst/>
              <a:latin typeface="Slack-Lato"/>
            </a:endParaRPr>
          </a:p>
          <a:p>
            <a:r>
              <a:rPr lang="en-US" b="0" i="0" dirty="0">
                <a:solidFill>
                  <a:srgbClr val="D1D2D3"/>
                </a:solidFill>
                <a:effectLst/>
                <a:latin typeface="Slack-Lato"/>
              </a:rPr>
              <a:t>“Maybe I should’ve taken more time for the stuff I actually like…totally could’ve spent some time researching the fortune telling domain to train custom embeddings … … … she’ll be back.”</a:t>
            </a:r>
            <a:endParaRPr lang="en-US" i="0" dirty="0"/>
          </a:p>
        </p:txBody>
      </p:sp>
    </p:spTree>
    <p:extLst>
      <p:ext uri="{BB962C8B-B14F-4D97-AF65-F5344CB8AC3E}">
        <p14:creationId xmlns:p14="http://schemas.microsoft.com/office/powerpoint/2010/main" val="151574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9020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9502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09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Unless you’re into defense contracting, or moving incredibly slow, Dayton has been a rough place to be.</a:t>
            </a:r>
          </a:p>
          <a:p>
            <a:endParaRPr lang="en-US" dirty="0"/>
          </a:p>
          <a:p>
            <a:r>
              <a:rPr lang="en-US" dirty="0"/>
              <a:t>‘07 – daughter was born</a:t>
            </a:r>
          </a:p>
          <a:p>
            <a:r>
              <a:rPr lang="en-US" dirty="0"/>
              <a:t>’17 – realized I had never read any of the great books</a:t>
            </a:r>
          </a:p>
          <a:p>
            <a:r>
              <a:rPr lang="en-US" dirty="0"/>
              <a:t>‘21 – realized I had never experienced any of the greatest paintings</a:t>
            </a:r>
          </a:p>
          <a:p>
            <a:endParaRPr lang="en-US" dirty="0"/>
          </a:p>
          <a:p>
            <a:r>
              <a:rPr lang="en-US" dirty="0"/>
              <a:t>The common thread – I’ve been teaching since 2011 through today, for 10 years.  My favorite thing about teaching is learning.</a:t>
            </a:r>
          </a:p>
          <a:p>
            <a:endParaRPr lang="en-US" dirty="0"/>
          </a:p>
          <a:p>
            <a:r>
              <a:rPr lang="en-US" dirty="0"/>
              <a:t>My strategic learning journey continues through today and will likely continue until my dying days.</a:t>
            </a:r>
          </a:p>
          <a:p>
            <a:endParaRPr lang="en-US" dirty="0"/>
          </a:p>
          <a:p>
            <a:r>
              <a:rPr lang="en-US" dirty="0"/>
              <a:t>At each step, I’ve realized how futile much of my knowledge gained actually is, and I’ve done my best to refine the things that I tell my students about what’s worth knowing and what really matters.  </a:t>
            </a:r>
          </a:p>
          <a:p>
            <a:endParaRPr lang="en-US" dirty="0"/>
          </a:p>
          <a:p>
            <a:r>
              <a:rPr lang="en-US" dirty="0"/>
              <a:t>A lot of times in higher ed people want to talk about matter other materialist myopia, and don’t get me wrong I enjoy </a:t>
            </a:r>
            <a:r>
              <a:rPr lang="en-US" dirty="0" err="1"/>
              <a:t>nerding</a:t>
            </a:r>
            <a:r>
              <a:rPr lang="en-US" dirty="0"/>
              <a:t> out on that too, but I’m much more concerned with what matters.</a:t>
            </a:r>
          </a:p>
          <a:p>
            <a:endParaRPr lang="en-US" dirty="0"/>
          </a:p>
          <a:p>
            <a:r>
              <a:rPr lang="en-US" dirty="0"/>
              <a:t>I’ve finally run out of space left in the mediums that I’ve taught in to focus solely on what matters, and so I’m doing it myself.</a:t>
            </a:r>
          </a:p>
          <a:p>
            <a:endParaRPr lang="en-US" dirty="0"/>
          </a:p>
          <a:p>
            <a:r>
              <a:rPr lang="en-US" dirty="0"/>
              <a:t>What matters is embracing your humanity, your creativity, and your humanity in the 21</a:t>
            </a:r>
            <a:r>
              <a:rPr lang="en-US" baseline="30000" dirty="0"/>
              <a:t>st</a:t>
            </a:r>
            <a:r>
              <a:rPr lang="en-US" dirty="0"/>
              <a:t> century. </a:t>
            </a:r>
          </a:p>
          <a:p>
            <a:endParaRPr lang="en-US" dirty="0"/>
          </a:p>
          <a:p>
            <a:r>
              <a:rPr lang="en-US" dirty="0"/>
              <a:t>Don’t compete with computers and don’t compete with machines.  </a:t>
            </a:r>
          </a:p>
          <a:p>
            <a:r>
              <a:rPr lang="en-US" dirty="0"/>
              <a:t>Learn how to use them for leverage.  </a:t>
            </a:r>
          </a:p>
          <a:p>
            <a:r>
              <a:rPr lang="en-US" dirty="0"/>
              <a:t>Over and over. </a:t>
            </a:r>
          </a:p>
          <a:p>
            <a:r>
              <a:rPr lang="en-US" dirty="0"/>
              <a:t>This is what I believe we should all be doing.  </a:t>
            </a:r>
          </a:p>
          <a:p>
            <a:r>
              <a:rPr lang="en-US" dirty="0"/>
              <a:t>This is what I believe will make us #Unautomatable.</a:t>
            </a:r>
          </a:p>
          <a:p>
            <a:endParaRPr lang="en-US" b="1" dirty="0"/>
          </a:p>
        </p:txBody>
      </p:sp>
    </p:spTree>
    <p:extLst>
      <p:ext uri="{BB962C8B-B14F-4D97-AF65-F5344CB8AC3E}">
        <p14:creationId xmlns:p14="http://schemas.microsoft.com/office/powerpoint/2010/main" val="3633292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3538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9145c034f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9145c034f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9269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Over the next decade, as [firms] fight to establish the preferred consumer AI platform, AI assistants will transform how companies connect with their customers.  They’ll become the primary channel through which people get information, goods and services, and marketing will turn into a battle for their attention.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Once the dust settles, we expect that just a handful of general-purpose AI platforms will be left standing.  Most consumers will use only one, whose assistant will be incorporated into their homes, cars, and mobile devices.</a:t>
            </a:r>
          </a:p>
          <a:p>
            <a:endParaRPr lang="en-US" dirty="0"/>
          </a:p>
        </p:txBody>
      </p:sp>
    </p:spTree>
    <p:extLst>
      <p:ext uri="{BB962C8B-B14F-4D97-AF65-F5344CB8AC3E}">
        <p14:creationId xmlns:p14="http://schemas.microsoft.com/office/powerpoint/2010/main" val="3242385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was also a question asked a few weeks back about how much needs to be known about NLP to create a service like </a:t>
            </a:r>
            <a:r>
              <a:rPr lang="en-US" dirty="0" err="1"/>
              <a:t>grammarly</a:t>
            </a:r>
            <a:r>
              <a:rPr lang="en-US" dirty="0"/>
              <a:t>?</a:t>
            </a:r>
          </a:p>
          <a:p>
            <a:r>
              <a:rPr lang="en-US" dirty="0"/>
              <a:t>The short answer is that a lot needs to be known, but you probably don’t need nearly as much NLP knowledge as you might think.</a:t>
            </a:r>
          </a:p>
          <a:p>
            <a:r>
              <a:rPr lang="en-US" dirty="0"/>
              <a:t>To create any digital product or service, we really need to go from zero to one on the digital product that our models are serving up to our users and customers, and while machine learning algorithms can certainly be part of that, they’re nested in the larger backend and frontend pieces.  Today is meant to give some insight into those pieces.</a:t>
            </a:r>
          </a:p>
        </p:txBody>
      </p:sp>
    </p:spTree>
    <p:extLst>
      <p:ext uri="{BB962C8B-B14F-4D97-AF65-F5344CB8AC3E}">
        <p14:creationId xmlns:p14="http://schemas.microsoft.com/office/powerpoint/2010/main" val="1546955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Amazon: from AWS to </a:t>
            </a:r>
            <a:r>
              <a:rPr lang="en-US" dirty="0" err="1"/>
              <a:t>Sagemaker</a:t>
            </a:r>
            <a:r>
              <a:rPr lang="en-US" dirty="0"/>
              <a:t> to </a:t>
            </a:r>
            <a:r>
              <a:rPr lang="en-US" dirty="0" err="1"/>
              <a:t>Sagemaker</a:t>
            </a:r>
            <a:r>
              <a:rPr lang="en-US" dirty="0"/>
              <a:t> </a:t>
            </a:r>
            <a:r>
              <a:rPr lang="en-US" dirty="0" err="1"/>
              <a:t>AutoPilot</a:t>
            </a:r>
            <a:r>
              <a:rPr lang="en-US" dirty="0"/>
              <a:t> to Amazon Lex</a:t>
            </a:r>
          </a:p>
          <a:p>
            <a:r>
              <a:rPr lang="en-US" dirty="0"/>
              <a:t>Google: From GCP to </a:t>
            </a:r>
            <a:r>
              <a:rPr lang="en-US" dirty="0" err="1"/>
              <a:t>AutoML</a:t>
            </a:r>
            <a:r>
              <a:rPr lang="en-US" dirty="0"/>
              <a:t> to </a:t>
            </a:r>
            <a:r>
              <a:rPr lang="en-US" dirty="0" err="1"/>
              <a:t>AutoML</a:t>
            </a:r>
            <a:r>
              <a:rPr lang="en-US" dirty="0"/>
              <a:t> Text, Translation to </a:t>
            </a:r>
            <a:r>
              <a:rPr lang="en-US" dirty="0" err="1"/>
              <a:t>Dialogflow</a:t>
            </a:r>
            <a:endParaRPr lang="en-US" dirty="0"/>
          </a:p>
          <a:p>
            <a:r>
              <a:rPr lang="en-US" dirty="0"/>
              <a:t>Microsoft: From Azure to Azure ML to Azure Bot Service to Azure Power Virtual Agents</a:t>
            </a:r>
          </a:p>
          <a:p>
            <a:pPr lvl="1"/>
            <a:r>
              <a:rPr lang="en-US" dirty="0"/>
              <a:t>We’re moving from customer service to far beyond – HR, Sales, and “any channel or domain imaginable today”</a:t>
            </a:r>
          </a:p>
          <a:p>
            <a:pPr lvl="0"/>
            <a:r>
              <a:rPr lang="en-US" dirty="0"/>
              <a:t>Even players like </a:t>
            </a:r>
            <a:r>
              <a:rPr lang="en-US" dirty="0" err="1"/>
              <a:t>Hubspot</a:t>
            </a:r>
            <a:r>
              <a:rPr lang="en-US" dirty="0"/>
              <a:t> and SAP are getting in the game through acquisitions to deliver no-code chatbot solutions</a:t>
            </a:r>
          </a:p>
          <a:p>
            <a:pPr lvl="0"/>
            <a:endParaRPr lang="en-US" dirty="0"/>
          </a:p>
          <a:p>
            <a:endParaRPr lang="en-US" dirty="0"/>
          </a:p>
          <a:p>
            <a:endParaRPr lang="en-US" dirty="0"/>
          </a:p>
          <a:p>
            <a:endParaRPr lang="en-US" dirty="0"/>
          </a:p>
          <a:p>
            <a:endParaRPr lang="en-US" dirty="0"/>
          </a:p>
          <a:p>
            <a:r>
              <a:rPr lang="en-US" dirty="0"/>
              <a:t>“Cheap changes everything” from Prediction Machines, Ajay Agrawal</a:t>
            </a:r>
          </a:p>
        </p:txBody>
      </p:sp>
    </p:spTree>
    <p:extLst>
      <p:ext uri="{BB962C8B-B14F-4D97-AF65-F5344CB8AC3E}">
        <p14:creationId xmlns:p14="http://schemas.microsoft.com/office/powerpoint/2010/main" val="3314127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7017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2771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525252"/>
              </a:buClr>
              <a:buSzPts val="4700"/>
              <a:buFont typeface="Proxima Nova"/>
              <a:buNone/>
              <a:defRPr sz="4700" b="1">
                <a:solidFill>
                  <a:srgbClr val="525252"/>
                </a:solidFill>
                <a:latin typeface="Proxima Nova"/>
                <a:ea typeface="Proxima Nova"/>
                <a:cs typeface="Proxima Nova"/>
                <a:sym typeface="Proxima Nov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525252"/>
              </a:buClr>
              <a:buSzPts val="2800"/>
              <a:buFont typeface="Proxima Nova Semibold"/>
              <a:buNone/>
              <a:defRPr sz="2800">
                <a:solidFill>
                  <a:srgbClr val="525252"/>
                </a:solidFill>
                <a:latin typeface="Proxima Nova Semibold"/>
                <a:ea typeface="Proxima Nova Semibold"/>
                <a:cs typeface="Proxima Nova Semibold"/>
                <a:sym typeface="Proxima Nova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2">
            <a:alphaModFix/>
          </a:blip>
          <a:stretch>
            <a:fillRect/>
          </a:stretch>
        </p:blipFill>
        <p:spPr>
          <a:xfrm>
            <a:off x="3396614" y="263450"/>
            <a:ext cx="2350776" cy="1363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imple 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525252"/>
              </a:buClr>
              <a:buSzPts val="3600"/>
              <a:buNone/>
              <a:defRPr sz="3600">
                <a:solidFill>
                  <a:srgbClr val="52525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15" name="Google Shape;15;p3"/>
          <p:cNvPicPr preferRelativeResize="0"/>
          <p:nvPr/>
        </p:nvPicPr>
        <p:blipFill>
          <a:blip r:embed="rId2">
            <a:alphaModFix/>
          </a:blip>
          <a:stretch>
            <a:fillRect/>
          </a:stretch>
        </p:blipFill>
        <p:spPr>
          <a:xfrm>
            <a:off x="8320475" y="66537"/>
            <a:ext cx="766975" cy="723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9250">
              <a:spcBef>
                <a:spcPts val="0"/>
              </a:spcBef>
              <a:spcAft>
                <a:spcPts val="0"/>
              </a:spcAft>
              <a:buSzPts val="19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322883" y="473146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4"/>
          <p:cNvPicPr preferRelativeResize="0"/>
          <p:nvPr/>
        </p:nvPicPr>
        <p:blipFill>
          <a:blip r:embed="rId2">
            <a:alphaModFix/>
          </a:blip>
          <a:stretch>
            <a:fillRect/>
          </a:stretch>
        </p:blipFill>
        <p:spPr>
          <a:xfrm>
            <a:off x="8322871" y="73871"/>
            <a:ext cx="766975" cy="723775"/>
          </a:xfrm>
          <a:prstGeom prst="rect">
            <a:avLst/>
          </a:prstGeom>
          <a:noFill/>
          <a:ln>
            <a:noFill/>
          </a:ln>
        </p:spPr>
      </p:pic>
      <p:cxnSp>
        <p:nvCxnSpPr>
          <p:cNvPr id="21" name="Google Shape;21;p4"/>
          <p:cNvCxnSpPr/>
          <p:nvPr/>
        </p:nvCxnSpPr>
        <p:spPr>
          <a:xfrm>
            <a:off x="311708" y="4731467"/>
            <a:ext cx="8568900" cy="9900"/>
          </a:xfrm>
          <a:prstGeom prst="straightConnector1">
            <a:avLst/>
          </a:prstGeom>
          <a:noFill/>
          <a:ln w="9525" cap="flat" cmpd="sng">
            <a:solidFill>
              <a:schemeClr val="dk2"/>
            </a:solidFill>
            <a:prstDash val="solid"/>
            <a:round/>
            <a:headEnd type="none" w="med" len="med"/>
            <a:tailEnd type="none" w="med" len="med"/>
          </a:ln>
        </p:spPr>
      </p:cxnSp>
      <p:sp>
        <p:nvSpPr>
          <p:cNvPr id="22" name="Google Shape;22;p4"/>
          <p:cNvSpPr txBox="1"/>
          <p:nvPr/>
        </p:nvSpPr>
        <p:spPr>
          <a:xfrm>
            <a:off x="235500" y="4784575"/>
            <a:ext cx="19524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696969"/>
                </a:solidFill>
                <a:latin typeface="Proxima Nova"/>
                <a:ea typeface="Proxima Nova"/>
                <a:cs typeface="Proxima Nova"/>
                <a:sym typeface="Proxima Nova"/>
              </a:rPr>
              <a:t>© 2021 FourthBrain</a:t>
            </a:r>
            <a:endParaRPr sz="900" dirty="0">
              <a:solidFill>
                <a:srgbClr val="696969"/>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07208" y="473146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8" name="Google Shape;28;p5"/>
          <p:cNvPicPr preferRelativeResize="0"/>
          <p:nvPr/>
        </p:nvPicPr>
        <p:blipFill>
          <a:blip r:embed="rId2">
            <a:alphaModFix/>
          </a:blip>
          <a:stretch>
            <a:fillRect/>
          </a:stretch>
        </p:blipFill>
        <p:spPr>
          <a:xfrm>
            <a:off x="8322496" y="53409"/>
            <a:ext cx="766975" cy="723775"/>
          </a:xfrm>
          <a:prstGeom prst="rect">
            <a:avLst/>
          </a:prstGeom>
          <a:noFill/>
          <a:ln>
            <a:noFill/>
          </a:ln>
        </p:spPr>
      </p:pic>
      <p:cxnSp>
        <p:nvCxnSpPr>
          <p:cNvPr id="29" name="Google Shape;29;p5"/>
          <p:cNvCxnSpPr/>
          <p:nvPr/>
        </p:nvCxnSpPr>
        <p:spPr>
          <a:xfrm>
            <a:off x="311708" y="4731467"/>
            <a:ext cx="8644200" cy="16200"/>
          </a:xfrm>
          <a:prstGeom prst="straightConnector1">
            <a:avLst/>
          </a:prstGeom>
          <a:noFill/>
          <a:ln w="9525" cap="flat" cmpd="sng">
            <a:solidFill>
              <a:schemeClr val="dk2"/>
            </a:solidFill>
            <a:prstDash val="solid"/>
            <a:round/>
            <a:headEnd type="none" w="med" len="med"/>
            <a:tailEnd type="none" w="med" len="med"/>
          </a:ln>
        </p:spPr>
      </p:cxnSp>
      <p:sp>
        <p:nvSpPr>
          <p:cNvPr id="30" name="Google Shape;30;p5"/>
          <p:cNvSpPr txBox="1"/>
          <p:nvPr/>
        </p:nvSpPr>
        <p:spPr>
          <a:xfrm>
            <a:off x="235500" y="4784575"/>
            <a:ext cx="19524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696969"/>
                </a:solidFill>
                <a:latin typeface="Proxima Nova"/>
                <a:ea typeface="Proxima Nova"/>
                <a:cs typeface="Proxima Nova"/>
                <a:sym typeface="Proxima Nova"/>
              </a:rPr>
              <a:t>© 2021 FourthBrain</a:t>
            </a:r>
            <a:endParaRPr sz="900" dirty="0">
              <a:solidFill>
                <a:srgbClr val="696969"/>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nk Section Header"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525252"/>
              </a:buClr>
              <a:buSzPts val="3600"/>
              <a:buNone/>
              <a:defRPr sz="3600">
                <a:solidFill>
                  <a:srgbClr val="52525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p:nvPr/>
        </p:nvSpPr>
        <p:spPr>
          <a:xfrm>
            <a:off x="-24900" y="2114875"/>
            <a:ext cx="9193800" cy="3061500"/>
          </a:xfrm>
          <a:prstGeom prst="triangle">
            <a:avLst>
              <a:gd name="adj" fmla="val 100000"/>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9250">
              <a:spcBef>
                <a:spcPts val="0"/>
              </a:spcBef>
              <a:spcAft>
                <a:spcPts val="0"/>
              </a:spcAft>
              <a:buSzPts val="19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2" name="Google Shape;52;p9"/>
          <p:cNvSpPr txBox="1">
            <a:spLocks noGrp="1"/>
          </p:cNvSpPr>
          <p:nvPr>
            <p:ph type="sldNum" idx="12"/>
          </p:nvPr>
        </p:nvSpPr>
        <p:spPr>
          <a:xfrm>
            <a:off x="8288108" y="473146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9"/>
          <p:cNvPicPr preferRelativeResize="0"/>
          <p:nvPr/>
        </p:nvPicPr>
        <p:blipFill>
          <a:blip r:embed="rId2">
            <a:alphaModFix/>
          </a:blip>
          <a:stretch>
            <a:fillRect/>
          </a:stretch>
        </p:blipFill>
        <p:spPr>
          <a:xfrm>
            <a:off x="8328746" y="72209"/>
            <a:ext cx="766975" cy="723775"/>
          </a:xfrm>
          <a:prstGeom prst="rect">
            <a:avLst/>
          </a:prstGeom>
          <a:noFill/>
          <a:ln>
            <a:noFill/>
          </a:ln>
        </p:spPr>
      </p:pic>
      <p:cxnSp>
        <p:nvCxnSpPr>
          <p:cNvPr id="54" name="Google Shape;54;p9"/>
          <p:cNvCxnSpPr/>
          <p:nvPr/>
        </p:nvCxnSpPr>
        <p:spPr>
          <a:xfrm rot="10800000" flipH="1">
            <a:off x="311708" y="4728767"/>
            <a:ext cx="8525100" cy="2700"/>
          </a:xfrm>
          <a:prstGeom prst="straightConnector1">
            <a:avLst/>
          </a:prstGeom>
          <a:noFill/>
          <a:ln w="9525" cap="flat" cmpd="sng">
            <a:solidFill>
              <a:schemeClr val="dk2"/>
            </a:solidFill>
            <a:prstDash val="solid"/>
            <a:round/>
            <a:headEnd type="none" w="med" len="med"/>
            <a:tailEnd type="none" w="med" len="med"/>
          </a:ln>
        </p:spPr>
      </p:cxnSp>
      <p:sp>
        <p:nvSpPr>
          <p:cNvPr id="55" name="Google Shape;55;p9"/>
          <p:cNvSpPr txBox="1"/>
          <p:nvPr/>
        </p:nvSpPr>
        <p:spPr>
          <a:xfrm>
            <a:off x="235500" y="4784575"/>
            <a:ext cx="19524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696969"/>
                </a:solidFill>
                <a:latin typeface="Proxima Nova"/>
                <a:ea typeface="Proxima Nova"/>
                <a:cs typeface="Proxima Nova"/>
                <a:sym typeface="Proxima Nova"/>
              </a:rPr>
              <a:t>© 2021 FourthBrain</a:t>
            </a:r>
            <a:endParaRPr sz="900" dirty="0">
              <a:solidFill>
                <a:srgbClr val="696969"/>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900"/>
              <a:buNone/>
              <a:defRPr/>
            </a:lvl1pPr>
          </a:lstStyle>
          <a:p>
            <a:endParaRPr/>
          </a:p>
        </p:txBody>
      </p:sp>
      <p:sp>
        <p:nvSpPr>
          <p:cNvPr id="58" name="Google Shape;58;p10"/>
          <p:cNvSpPr txBox="1">
            <a:spLocks noGrp="1"/>
          </p:cNvSpPr>
          <p:nvPr>
            <p:ph type="sldNum" idx="12"/>
          </p:nvPr>
        </p:nvSpPr>
        <p:spPr>
          <a:xfrm>
            <a:off x="8292333" y="473146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10"/>
          <p:cNvPicPr preferRelativeResize="0"/>
          <p:nvPr/>
        </p:nvPicPr>
        <p:blipFill>
          <a:blip r:embed="rId2">
            <a:alphaModFix/>
          </a:blip>
          <a:stretch>
            <a:fillRect/>
          </a:stretch>
        </p:blipFill>
        <p:spPr>
          <a:xfrm>
            <a:off x="8292321" y="97284"/>
            <a:ext cx="766975" cy="723775"/>
          </a:xfrm>
          <a:prstGeom prst="rect">
            <a:avLst/>
          </a:prstGeom>
          <a:noFill/>
          <a:ln>
            <a:noFill/>
          </a:ln>
        </p:spPr>
      </p:pic>
      <p:cxnSp>
        <p:nvCxnSpPr>
          <p:cNvPr id="60" name="Google Shape;60;p10"/>
          <p:cNvCxnSpPr/>
          <p:nvPr/>
        </p:nvCxnSpPr>
        <p:spPr>
          <a:xfrm rot="10800000" flipH="1">
            <a:off x="311708" y="4728767"/>
            <a:ext cx="8518800" cy="2700"/>
          </a:xfrm>
          <a:prstGeom prst="straightConnector1">
            <a:avLst/>
          </a:prstGeom>
          <a:noFill/>
          <a:ln w="9525" cap="flat" cmpd="sng">
            <a:solidFill>
              <a:schemeClr val="dk2"/>
            </a:solidFill>
            <a:prstDash val="solid"/>
            <a:round/>
            <a:headEnd type="none" w="med" len="med"/>
            <a:tailEnd type="none" w="med" len="med"/>
          </a:ln>
        </p:spPr>
      </p:cxnSp>
      <p:sp>
        <p:nvSpPr>
          <p:cNvPr id="61" name="Google Shape;61;p10"/>
          <p:cNvSpPr txBox="1"/>
          <p:nvPr/>
        </p:nvSpPr>
        <p:spPr>
          <a:xfrm>
            <a:off x="235500" y="4784575"/>
            <a:ext cx="19524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696969"/>
                </a:solidFill>
                <a:latin typeface="Proxima Nova"/>
                <a:ea typeface="Proxima Nova"/>
                <a:cs typeface="Proxima Nova"/>
                <a:sym typeface="Proxima Nova"/>
              </a:rPr>
              <a:t>© 2021 FourthBrain</a:t>
            </a:r>
            <a:endParaRPr sz="900" dirty="0">
              <a:solidFill>
                <a:srgbClr val="696969"/>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9250" algn="ctr">
              <a:spcBef>
                <a:spcPts val="0"/>
              </a:spcBef>
              <a:spcAft>
                <a:spcPts val="0"/>
              </a:spcAft>
              <a:buSzPts val="19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262908" y="473146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1"/>
          <p:cNvPicPr preferRelativeResize="0"/>
          <p:nvPr/>
        </p:nvPicPr>
        <p:blipFill>
          <a:blip r:embed="rId2">
            <a:alphaModFix/>
          </a:blip>
          <a:stretch>
            <a:fillRect/>
          </a:stretch>
        </p:blipFill>
        <p:spPr>
          <a:xfrm>
            <a:off x="8310696" y="109859"/>
            <a:ext cx="766975" cy="723775"/>
          </a:xfrm>
          <a:prstGeom prst="rect">
            <a:avLst/>
          </a:prstGeom>
          <a:noFill/>
          <a:ln>
            <a:noFill/>
          </a:ln>
        </p:spPr>
      </p:pic>
      <p:cxnSp>
        <p:nvCxnSpPr>
          <p:cNvPr id="67" name="Google Shape;67;p11"/>
          <p:cNvCxnSpPr/>
          <p:nvPr/>
        </p:nvCxnSpPr>
        <p:spPr>
          <a:xfrm>
            <a:off x="311708" y="4731467"/>
            <a:ext cx="8499900" cy="9900"/>
          </a:xfrm>
          <a:prstGeom prst="straightConnector1">
            <a:avLst/>
          </a:prstGeom>
          <a:noFill/>
          <a:ln w="9525" cap="flat" cmpd="sng">
            <a:solidFill>
              <a:schemeClr val="dk2"/>
            </a:solidFill>
            <a:prstDash val="solid"/>
            <a:round/>
            <a:headEnd type="none" w="med" len="med"/>
            <a:tailEnd type="none" w="med" len="med"/>
          </a:ln>
        </p:spPr>
      </p:cxnSp>
      <p:sp>
        <p:nvSpPr>
          <p:cNvPr id="68" name="Google Shape;68;p11"/>
          <p:cNvSpPr txBox="1"/>
          <p:nvPr/>
        </p:nvSpPr>
        <p:spPr>
          <a:xfrm>
            <a:off x="235500" y="4784575"/>
            <a:ext cx="19524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696969"/>
                </a:solidFill>
                <a:latin typeface="Proxima Nova"/>
                <a:ea typeface="Proxima Nova"/>
                <a:cs typeface="Proxima Nova"/>
                <a:sym typeface="Proxima Nova"/>
              </a:rPr>
              <a:t>© 2021 FourthBrain</a:t>
            </a:r>
            <a:endParaRPr sz="900" dirty="0">
              <a:solidFill>
                <a:srgbClr val="696969"/>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Blank" type="blank">
  <p:cSld name="BLANK">
    <p:spTree>
      <p:nvGrpSpPr>
        <p:cNvPr id="1" name="Shape 6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github.com/FourthBrain/step-by-step-nlp-dialogpt-chatbot" TargetMode="External"/><Relationship Id="rId5" Type="http://schemas.openxmlformats.org/officeDocument/2006/relationships/hyperlink" Target="https://youtu.be/9i_dx6PBiP4" TargetMode="External"/><Relationship Id="rId4" Type="http://schemas.openxmlformats.org/officeDocument/2006/relationships/hyperlink" Target="https://youtube.com/playlist?list=PL6iGeSA2pl0WPlpUTEtaNDmzqkbipqEJ0"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ideo" Target="https://www.youtube.com/embed/VHMBDBdwTY0?feature=oembed" TargetMode="External"/><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rajipillay.medium.com/the-brent-effect-df10c4c5d3bc" TargetMode="Externa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ideo" Target="https://www.youtube.com/embed/JRAIZeZ7IfA?feature=oembed" TargetMode="Externa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https://www.youtube.com/embed/Bl0fRQ5_XqA?feature=oembed" TargetMode="External"/><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ideo" Target="https://www.youtube.com/embed/jPfQv8hh_pw?feature=oembed" TargetMode="Externa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youtu.be/C2UT5hwdrUk"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huggingface.co/microsoft/DialoGPT-medium" TargetMode="External"/><Relationship Id="rId3" Type="http://schemas.openxmlformats.org/officeDocument/2006/relationships/image" Target="../media/image71.jpeg"/><Relationship Id="rId7" Type="http://schemas.openxmlformats.org/officeDocument/2006/relationships/hyperlink" Target="https://github.com/FourthBrain/step-by-step-nlp-dialogpt-chatbo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youtu.be/9i_dx6PBiP4" TargetMode="External"/><Relationship Id="rId5" Type="http://schemas.openxmlformats.org/officeDocument/2006/relationships/hyperlink" Target="https://youtube.com/playlist?list=PL6iGeSA2pl0WPlpUTEtaNDmzqkbipqEJ0" TargetMode="External"/><Relationship Id="rId4" Type="http://schemas.openxmlformats.org/officeDocument/2006/relationships/image" Target="../media/image45.jpeg"/><Relationship Id="rId9"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hyperlink" Target="mailto:greg@fourthbrain.ai"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hyperlink" Target="https://twitter.com/GregOnLock" TargetMode="External"/><Relationship Id="rId4" Type="http://schemas.openxmlformats.org/officeDocument/2006/relationships/hyperlink" Target="https://www.linkedin.com/in/gregloughnan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2.png"/><Relationship Id="rId7" Type="http://schemas.openxmlformats.org/officeDocument/2006/relationships/diagramColors" Target="../diagrams/colors3.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18" Type="http://schemas.microsoft.com/office/2007/relationships/diagramDrawing" Target="../diagrams/drawing2.xml"/><Relationship Id="rId3" Type="http://schemas.openxmlformats.org/officeDocument/2006/relationships/image" Target="../media/image10.png"/><Relationship Id="rId21" Type="http://schemas.openxmlformats.org/officeDocument/2006/relationships/image" Target="../media/image23.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diagramColors" Target="../diagrams/colors2.xml"/><Relationship Id="rId2" Type="http://schemas.openxmlformats.org/officeDocument/2006/relationships/notesSlide" Target="../notesSlides/notesSlide7.xml"/><Relationship Id="rId16" Type="http://schemas.openxmlformats.org/officeDocument/2006/relationships/diagramQuickStyle" Target="../diagrams/quickStyle2.xml"/><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6.png"/><Relationship Id="rId5" Type="http://schemas.openxmlformats.org/officeDocument/2006/relationships/image" Target="../media/image12.png"/><Relationship Id="rId15" Type="http://schemas.openxmlformats.org/officeDocument/2006/relationships/diagramLayout" Target="../diagrams/layout2.xml"/><Relationship Id="rId23" Type="http://schemas.openxmlformats.org/officeDocument/2006/relationships/image" Target="../media/image25.png"/><Relationship Id="rId10"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diagramData" Target="../diagrams/data2.xml"/><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311700" y="2571750"/>
            <a:ext cx="8520600" cy="98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696969"/>
                </a:solidFill>
                <a:latin typeface="Proxima Nova"/>
                <a:ea typeface="Proxima Nova"/>
                <a:cs typeface="Proxima Nova"/>
                <a:sym typeface="Proxima Nova"/>
              </a:rPr>
              <a:t>Step by S</a:t>
            </a:r>
            <a:r>
              <a:rPr lang="en-US" dirty="0">
                <a:solidFill>
                  <a:srgbClr val="696969"/>
                </a:solidFill>
                <a:latin typeface="Proxima Nova"/>
                <a:ea typeface="Proxima Nova"/>
                <a:cs typeface="Proxima Nova"/>
                <a:sym typeface="Proxima Nova"/>
              </a:rPr>
              <a:t>t</a:t>
            </a:r>
            <a:r>
              <a:rPr lang="en" dirty="0">
                <a:solidFill>
                  <a:srgbClr val="696969"/>
                </a:solidFill>
                <a:latin typeface="Proxima Nova"/>
                <a:ea typeface="Proxima Nova"/>
                <a:cs typeface="Proxima Nova"/>
                <a:sym typeface="Proxima Nova"/>
              </a:rPr>
              <a:t>ep NLP: From Data to Deployment</a:t>
            </a:r>
            <a:endParaRPr dirty="0">
              <a:solidFill>
                <a:srgbClr val="696969"/>
              </a:solidFill>
              <a:latin typeface="Proxima Nova"/>
              <a:ea typeface="Proxima Nova"/>
              <a:cs typeface="Proxima Nova"/>
              <a:sym typeface="Proxima Nova"/>
            </a:endParaRPr>
          </a:p>
        </p:txBody>
      </p:sp>
      <p:sp>
        <p:nvSpPr>
          <p:cNvPr id="75" name="Google Shape;75;p13"/>
          <p:cNvSpPr txBox="1">
            <a:spLocks noGrp="1"/>
          </p:cNvSpPr>
          <p:nvPr>
            <p:ph type="subTitle" idx="1"/>
          </p:nvPr>
        </p:nvSpPr>
        <p:spPr>
          <a:xfrm>
            <a:off x="311700" y="36621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696969"/>
                </a:solidFill>
                <a:latin typeface="Proxima Nova"/>
                <a:ea typeface="Proxima Nova"/>
                <a:cs typeface="Proxima Nova"/>
                <a:sym typeface="Proxima Nova"/>
              </a:rPr>
              <a:t>How to Build and Deploy a Chatbot</a:t>
            </a:r>
            <a:br>
              <a:rPr lang="en" dirty="0">
                <a:solidFill>
                  <a:srgbClr val="696969"/>
                </a:solidFill>
                <a:latin typeface="Proxima Nova"/>
                <a:ea typeface="Proxima Nova"/>
                <a:cs typeface="Proxima Nova"/>
                <a:sym typeface="Proxima Nova"/>
              </a:rPr>
            </a:br>
            <a:r>
              <a:rPr lang="en" sz="2000" i="1" dirty="0">
                <a:solidFill>
                  <a:srgbClr val="696969"/>
                </a:solidFill>
                <a:latin typeface="Proxima Nova"/>
                <a:ea typeface="Proxima Nova"/>
                <a:cs typeface="Proxima Nova"/>
                <a:sym typeface="Proxima Nova"/>
              </a:rPr>
              <a:t>by: Greg Loughnane</a:t>
            </a:r>
            <a:endParaRPr i="1" dirty="0">
              <a:solidFill>
                <a:srgbClr val="696969"/>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7E6AE-287F-4B01-8126-5987F3AED6AD}"/>
              </a:ext>
            </a:extLst>
          </p:cNvPr>
          <p:cNvSpPr>
            <a:spLocks noGrp="1"/>
          </p:cNvSpPr>
          <p:nvPr>
            <p:ph type="sldNum" idx="4294967295"/>
          </p:nvPr>
        </p:nvSpPr>
        <p:spPr>
          <a:xfrm>
            <a:off x="8594725" y="4730750"/>
            <a:ext cx="549275" cy="393700"/>
          </a:xfrm>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122" name="Picture 2" descr="Ron Burgundy Questions - aRE WE... FORGETTING SOMETHING?">
            <a:extLst>
              <a:ext uri="{FF2B5EF4-FFF2-40B4-BE49-F238E27FC236}">
                <a16:creationId xmlns:a16="http://schemas.microsoft.com/office/drawing/2014/main" id="{7B1CE0E8-112E-4962-AFEF-22C4000AD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6675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26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5DB2A3-DDEA-4E68-BAC9-DC2B5C7CFAD2}"/>
              </a:ext>
            </a:extLst>
          </p:cNvPr>
          <p:cNvSpPr>
            <a:spLocks noGrp="1"/>
          </p:cNvSpPr>
          <p:nvPr>
            <p:ph type="sldNum" idx="4294967295"/>
          </p:nvPr>
        </p:nvSpPr>
        <p:spPr>
          <a:xfrm>
            <a:off x="8594725" y="4730750"/>
            <a:ext cx="549275" cy="393700"/>
          </a:xfrm>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2" descr="Start with &amp;quot;Why&amp;quot;">
            <a:extLst>
              <a:ext uri="{FF2B5EF4-FFF2-40B4-BE49-F238E27FC236}">
                <a16:creationId xmlns:a16="http://schemas.microsoft.com/office/drawing/2014/main" id="{53721065-6C9B-4EE4-A612-55FC98800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525"/>
            <a:ext cx="9144001"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8A38B-6128-4330-AC78-028CDC198A6C}"/>
              </a:ext>
            </a:extLst>
          </p:cNvPr>
          <p:cNvSpPr>
            <a:spLocks noGrp="1"/>
          </p:cNvSpPr>
          <p:nvPr>
            <p:ph type="title"/>
          </p:nvPr>
        </p:nvSpPr>
        <p:spPr/>
        <p:txBody>
          <a:bodyPr/>
          <a:lstStyle/>
          <a:p>
            <a:pPr lvl="0"/>
            <a:r>
              <a:rPr lang="en-US" dirty="0">
                <a:solidFill>
                  <a:schemeClr val="tx1"/>
                </a:solidFill>
              </a:rPr>
              <a:t>💸 The Problem</a:t>
            </a:r>
            <a:br>
              <a:rPr lang="en-US" dirty="0"/>
            </a:br>
            <a:r>
              <a:rPr lang="en-US" dirty="0">
                <a:solidFill>
                  <a:schemeClr val="bg1">
                    <a:lumMod val="85000"/>
                  </a:schemeClr>
                </a:solidFill>
              </a:rPr>
              <a:t>🤖Data + Model</a:t>
            </a:r>
            <a:br>
              <a:rPr lang="en-US" dirty="0">
                <a:solidFill>
                  <a:schemeClr val="bg1">
                    <a:lumMod val="85000"/>
                  </a:schemeClr>
                </a:solidFill>
              </a:rPr>
            </a:br>
            <a:r>
              <a:rPr lang="en-US" dirty="0">
                <a:solidFill>
                  <a:schemeClr val="bg1">
                    <a:lumMod val="85000"/>
                  </a:schemeClr>
                </a:solidFill>
              </a:rPr>
              <a:t>🌐 Web App</a:t>
            </a:r>
            <a:br>
              <a:rPr lang="en-US" dirty="0">
                <a:solidFill>
                  <a:schemeClr val="bg1">
                    <a:lumMod val="85000"/>
                  </a:schemeClr>
                </a:solidFill>
              </a:rPr>
            </a:br>
            <a:r>
              <a:rPr lang="en-US" dirty="0">
                <a:solidFill>
                  <a:schemeClr val="bg1">
                    <a:lumMod val="85000"/>
                  </a:schemeClr>
                </a:solidFill>
              </a:rPr>
              <a:t>☁️ Into the Cloud </a:t>
            </a:r>
            <a:br>
              <a:rPr lang="en-US" dirty="0"/>
            </a:br>
            <a:endParaRPr lang="en-US" dirty="0"/>
          </a:p>
        </p:txBody>
      </p:sp>
    </p:spTree>
    <p:extLst>
      <p:ext uri="{BB962C8B-B14F-4D97-AF65-F5344CB8AC3E}">
        <p14:creationId xmlns:p14="http://schemas.microsoft.com/office/powerpoint/2010/main" val="4185445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CC69-7D1D-44A9-A64D-770D08A1ECAF}"/>
              </a:ext>
            </a:extLst>
          </p:cNvPr>
          <p:cNvSpPr>
            <a:spLocks noGrp="1"/>
          </p:cNvSpPr>
          <p:nvPr>
            <p:ph type="title"/>
          </p:nvPr>
        </p:nvSpPr>
        <p:spPr/>
        <p:txBody>
          <a:bodyPr/>
          <a:lstStyle/>
          <a:p>
            <a:r>
              <a:rPr lang="en-US" dirty="0"/>
              <a:t>Once Upon a Time…</a:t>
            </a:r>
          </a:p>
        </p:txBody>
      </p:sp>
    </p:spTree>
    <p:extLst>
      <p:ext uri="{BB962C8B-B14F-4D97-AF65-F5344CB8AC3E}">
        <p14:creationId xmlns:p14="http://schemas.microsoft.com/office/powerpoint/2010/main" val="2413835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EF2A-BF73-41E9-8C0C-CA697C22C3AA}"/>
              </a:ext>
            </a:extLst>
          </p:cNvPr>
          <p:cNvSpPr>
            <a:spLocks noGrp="1"/>
          </p:cNvSpPr>
          <p:nvPr>
            <p:ph type="title"/>
          </p:nvPr>
        </p:nvSpPr>
        <p:spPr/>
        <p:txBody>
          <a:bodyPr wrap="square" anchor="b">
            <a:normAutofit fontScale="90000"/>
          </a:bodyPr>
          <a:lstStyle/>
          <a:p>
            <a:r>
              <a:rPr lang="en-US" dirty="0"/>
              <a:t>Meet Paige</a:t>
            </a:r>
          </a:p>
        </p:txBody>
      </p:sp>
      <p:sp>
        <p:nvSpPr>
          <p:cNvPr id="3" name="Text Placeholder 2">
            <a:extLst>
              <a:ext uri="{FF2B5EF4-FFF2-40B4-BE49-F238E27FC236}">
                <a16:creationId xmlns:a16="http://schemas.microsoft.com/office/drawing/2014/main" id="{079BDC91-E0A2-4EE2-B09D-322251DD3953}"/>
              </a:ext>
            </a:extLst>
          </p:cNvPr>
          <p:cNvSpPr>
            <a:spLocks noGrp="1"/>
          </p:cNvSpPr>
          <p:nvPr>
            <p:ph type="body" idx="1"/>
          </p:nvPr>
        </p:nvSpPr>
        <p:spPr/>
        <p:txBody>
          <a:bodyPr wrap="square" anchor="t">
            <a:normAutofit/>
          </a:bodyPr>
          <a:lstStyle/>
          <a:p>
            <a:pPr>
              <a:lnSpc>
                <a:spcPct val="90000"/>
              </a:lnSpc>
              <a:spcAft>
                <a:spcPts val="600"/>
              </a:spcAft>
            </a:pPr>
            <a:endParaRPr lang="en-US" sz="1800" dirty="0"/>
          </a:p>
          <a:p>
            <a:pPr>
              <a:lnSpc>
                <a:spcPct val="90000"/>
              </a:lnSpc>
              <a:spcAft>
                <a:spcPts val="600"/>
              </a:spcAft>
            </a:pPr>
            <a:endParaRPr lang="en-US" sz="1800" dirty="0"/>
          </a:p>
          <a:p>
            <a:pPr>
              <a:lnSpc>
                <a:spcPct val="90000"/>
              </a:lnSpc>
              <a:spcAft>
                <a:spcPts val="600"/>
              </a:spcAft>
            </a:pPr>
            <a:endParaRPr lang="en-US" sz="1800" dirty="0"/>
          </a:p>
          <a:p>
            <a:pPr>
              <a:lnSpc>
                <a:spcPct val="90000"/>
              </a:lnSpc>
              <a:spcAft>
                <a:spcPts val="600"/>
              </a:spcAft>
            </a:pPr>
            <a:r>
              <a:rPr lang="en-US" sz="1800" dirty="0"/>
              <a:t>PM @ </a:t>
            </a:r>
            <a:r>
              <a:rPr lang="en-US" sz="1800" dirty="0" err="1"/>
              <a:t>Dooracle</a:t>
            </a:r>
            <a:endParaRPr lang="en-US" sz="1800" dirty="0"/>
          </a:p>
          <a:p>
            <a:pPr>
              <a:lnSpc>
                <a:spcPct val="90000"/>
              </a:lnSpc>
              <a:spcAft>
                <a:spcPts val="600"/>
              </a:spcAft>
            </a:pPr>
            <a:endParaRPr lang="en-US" sz="1800" dirty="0"/>
          </a:p>
          <a:p>
            <a:pPr marL="139700" indent="0">
              <a:lnSpc>
                <a:spcPct val="90000"/>
              </a:lnSpc>
              <a:spcAft>
                <a:spcPts val="600"/>
              </a:spcAft>
              <a:buNone/>
            </a:pPr>
            <a:endParaRPr lang="en-US" sz="1800" dirty="0"/>
          </a:p>
          <a:p>
            <a:pPr>
              <a:lnSpc>
                <a:spcPct val="90000"/>
              </a:lnSpc>
              <a:spcAft>
                <a:spcPts val="600"/>
              </a:spcAft>
            </a:pPr>
            <a:r>
              <a:rPr lang="en-US" sz="1800" dirty="0"/>
              <a:t>Service </a:t>
            </a:r>
            <a:r>
              <a:rPr lang="en-US" sz="1800" dirty="0">
                <a:sym typeface="Wingdings" panose="05000000000000000000" pitchFamily="2" charset="2"/>
              </a:rPr>
              <a:t> SaaS</a:t>
            </a:r>
            <a:endParaRPr lang="en-US" sz="1800" dirty="0"/>
          </a:p>
          <a:p>
            <a:pPr marL="139700" indent="0">
              <a:lnSpc>
                <a:spcPct val="90000"/>
              </a:lnSpc>
              <a:spcAft>
                <a:spcPts val="600"/>
              </a:spcAft>
              <a:buNone/>
            </a:pPr>
            <a:endParaRPr lang="en-US" sz="1800" dirty="0"/>
          </a:p>
        </p:txBody>
      </p:sp>
      <p:pic>
        <p:nvPicPr>
          <p:cNvPr id="10" name="Picture 9" descr="A person wearing glasses&#10;&#10;Description automatically generated with low confidence">
            <a:extLst>
              <a:ext uri="{FF2B5EF4-FFF2-40B4-BE49-F238E27FC236}">
                <a16:creationId xmlns:a16="http://schemas.microsoft.com/office/drawing/2014/main" id="{9540DBB0-D36B-4875-8395-6FBF15EC01B3}"/>
              </a:ext>
            </a:extLst>
          </p:cNvPr>
          <p:cNvPicPr>
            <a:picLocks noChangeAspect="1"/>
          </p:cNvPicPr>
          <p:nvPr/>
        </p:nvPicPr>
        <p:blipFill>
          <a:blip r:embed="rId3"/>
          <a:stretch>
            <a:fillRect/>
          </a:stretch>
        </p:blipFill>
        <p:spPr>
          <a:xfrm>
            <a:off x="6329921" y="2616423"/>
            <a:ext cx="2057400" cy="2057400"/>
          </a:xfrm>
          <a:prstGeom prst="rect">
            <a:avLst/>
          </a:prstGeom>
          <a:ln>
            <a:solidFill>
              <a:schemeClr val="accent2"/>
            </a:solidFill>
          </a:ln>
        </p:spPr>
      </p:pic>
      <p:pic>
        <p:nvPicPr>
          <p:cNvPr id="12" name="Picture 11">
            <a:extLst>
              <a:ext uri="{FF2B5EF4-FFF2-40B4-BE49-F238E27FC236}">
                <a16:creationId xmlns:a16="http://schemas.microsoft.com/office/drawing/2014/main" id="{0685A7EE-D4B8-4D26-AC31-0DEAA4D63A59}"/>
              </a:ext>
            </a:extLst>
          </p:cNvPr>
          <p:cNvPicPr>
            <a:picLocks noChangeAspect="1"/>
          </p:cNvPicPr>
          <p:nvPr/>
        </p:nvPicPr>
        <p:blipFill>
          <a:blip r:embed="rId4"/>
          <a:stretch>
            <a:fillRect/>
          </a:stretch>
        </p:blipFill>
        <p:spPr>
          <a:xfrm>
            <a:off x="4272521" y="1035820"/>
            <a:ext cx="2057400" cy="1537855"/>
          </a:xfrm>
          <a:prstGeom prst="rect">
            <a:avLst/>
          </a:prstGeom>
        </p:spPr>
      </p:pic>
      <p:sp>
        <p:nvSpPr>
          <p:cNvPr id="8" name="TextBox 7">
            <a:extLst>
              <a:ext uri="{FF2B5EF4-FFF2-40B4-BE49-F238E27FC236}">
                <a16:creationId xmlns:a16="http://schemas.microsoft.com/office/drawing/2014/main" id="{21D7BA9F-1732-4701-A5D1-622333281ED2}"/>
              </a:ext>
            </a:extLst>
          </p:cNvPr>
          <p:cNvSpPr txBox="1"/>
          <p:nvPr/>
        </p:nvSpPr>
        <p:spPr>
          <a:xfrm>
            <a:off x="7024075" y="1481581"/>
            <a:ext cx="831954" cy="646331"/>
          </a:xfrm>
          <a:prstGeom prst="rect">
            <a:avLst/>
          </a:prstGeom>
          <a:noFill/>
        </p:spPr>
        <p:txBody>
          <a:bodyPr wrap="square">
            <a:spAutoFit/>
          </a:bodyPr>
          <a:lstStyle/>
          <a:p>
            <a:r>
              <a:rPr lang="en-US" sz="3600" dirty="0"/>
              <a:t>⚗️</a:t>
            </a:r>
          </a:p>
        </p:txBody>
      </p:sp>
      <p:sp>
        <p:nvSpPr>
          <p:cNvPr id="9" name="TextBox 8">
            <a:extLst>
              <a:ext uri="{FF2B5EF4-FFF2-40B4-BE49-F238E27FC236}">
                <a16:creationId xmlns:a16="http://schemas.microsoft.com/office/drawing/2014/main" id="{26E0E74C-8EA3-441E-881B-E4E8847533D0}"/>
              </a:ext>
            </a:extLst>
          </p:cNvPr>
          <p:cNvSpPr txBox="1"/>
          <p:nvPr/>
        </p:nvSpPr>
        <p:spPr>
          <a:xfrm>
            <a:off x="4885244" y="3321957"/>
            <a:ext cx="831954" cy="646331"/>
          </a:xfrm>
          <a:prstGeom prst="rect">
            <a:avLst/>
          </a:prstGeom>
          <a:noFill/>
        </p:spPr>
        <p:txBody>
          <a:bodyPr wrap="square">
            <a:spAutoFit/>
          </a:bodyPr>
          <a:lstStyle/>
          <a:p>
            <a:r>
              <a:rPr lang="en-US" sz="3600" dirty="0"/>
              <a:t>🃏️</a:t>
            </a:r>
          </a:p>
        </p:txBody>
      </p:sp>
    </p:spTree>
    <p:extLst>
      <p:ext uri="{BB962C8B-B14F-4D97-AF65-F5344CB8AC3E}">
        <p14:creationId xmlns:p14="http://schemas.microsoft.com/office/powerpoint/2010/main" val="331551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EF2A-BF73-41E9-8C0C-CA697C22C3AA}"/>
              </a:ext>
            </a:extLst>
          </p:cNvPr>
          <p:cNvSpPr>
            <a:spLocks noGrp="1"/>
          </p:cNvSpPr>
          <p:nvPr>
            <p:ph type="title"/>
          </p:nvPr>
        </p:nvSpPr>
        <p:spPr/>
        <p:txBody>
          <a:bodyPr wrap="square" anchor="b">
            <a:normAutofit fontScale="90000"/>
          </a:bodyPr>
          <a:lstStyle/>
          <a:p>
            <a:r>
              <a:rPr lang="en-US" dirty="0"/>
              <a:t>Automation Projects</a:t>
            </a:r>
          </a:p>
        </p:txBody>
      </p:sp>
      <p:sp>
        <p:nvSpPr>
          <p:cNvPr id="3" name="Text Placeholder 2">
            <a:extLst>
              <a:ext uri="{FF2B5EF4-FFF2-40B4-BE49-F238E27FC236}">
                <a16:creationId xmlns:a16="http://schemas.microsoft.com/office/drawing/2014/main" id="{079BDC91-E0A2-4EE2-B09D-322251DD3953}"/>
              </a:ext>
            </a:extLst>
          </p:cNvPr>
          <p:cNvSpPr>
            <a:spLocks noGrp="1"/>
          </p:cNvSpPr>
          <p:nvPr>
            <p:ph type="body" idx="1"/>
          </p:nvPr>
        </p:nvSpPr>
        <p:spPr/>
        <p:txBody>
          <a:bodyPr wrap="square" anchor="t">
            <a:normAutofit/>
          </a:bodyPr>
          <a:lstStyle/>
          <a:p>
            <a:pPr marL="495300" indent="-342900">
              <a:lnSpc>
                <a:spcPct val="90000"/>
              </a:lnSpc>
              <a:spcAft>
                <a:spcPts val="600"/>
              </a:spcAft>
              <a:buFont typeface="+mj-lt"/>
              <a:buAutoNum type="arabicPeriod"/>
            </a:pPr>
            <a:r>
              <a:rPr lang="en-US" sz="1800" dirty="0"/>
              <a:t>Information gathering</a:t>
            </a:r>
          </a:p>
          <a:p>
            <a:pPr marL="495300" indent="-342900">
              <a:lnSpc>
                <a:spcPct val="90000"/>
              </a:lnSpc>
              <a:spcAft>
                <a:spcPts val="600"/>
              </a:spcAft>
              <a:buFont typeface="+mj-lt"/>
              <a:buAutoNum type="arabicPeriod"/>
            </a:pPr>
            <a:endParaRPr lang="en-US" sz="1800" dirty="0"/>
          </a:p>
          <a:p>
            <a:pPr marL="495300" indent="-342900">
              <a:lnSpc>
                <a:spcPct val="90000"/>
              </a:lnSpc>
              <a:spcAft>
                <a:spcPts val="600"/>
              </a:spcAft>
              <a:buFont typeface="+mj-lt"/>
              <a:buAutoNum type="arabicPeriod"/>
            </a:pPr>
            <a:endParaRPr lang="en-US" sz="1800" dirty="0"/>
          </a:p>
          <a:p>
            <a:pPr marL="495300" indent="-342900">
              <a:lnSpc>
                <a:spcPct val="90000"/>
              </a:lnSpc>
              <a:spcAft>
                <a:spcPts val="600"/>
              </a:spcAft>
              <a:buFont typeface="+mj-lt"/>
              <a:buAutoNum type="arabicPeriod"/>
            </a:pPr>
            <a:endParaRPr lang="en-US" sz="1800" dirty="0"/>
          </a:p>
          <a:p>
            <a:pPr marL="495300" indent="-342900">
              <a:lnSpc>
                <a:spcPct val="90000"/>
              </a:lnSpc>
              <a:spcAft>
                <a:spcPts val="600"/>
              </a:spcAft>
              <a:buFont typeface="+mj-lt"/>
              <a:buAutoNum type="arabicPeriod"/>
            </a:pPr>
            <a:endParaRPr lang="en-US" sz="1800" dirty="0"/>
          </a:p>
          <a:p>
            <a:pPr marL="495300" indent="-342900">
              <a:lnSpc>
                <a:spcPct val="90000"/>
              </a:lnSpc>
              <a:spcAft>
                <a:spcPts val="600"/>
              </a:spcAft>
              <a:buFont typeface="+mj-lt"/>
              <a:buAutoNum type="arabicPeriod"/>
            </a:pPr>
            <a:r>
              <a:rPr lang="en-US" sz="1800" dirty="0"/>
              <a:t>🌙 AI Psychic</a:t>
            </a:r>
          </a:p>
        </p:txBody>
      </p:sp>
      <p:pic>
        <p:nvPicPr>
          <p:cNvPr id="11" name="Picture 2" descr="2 Sided Marketplace Work">
            <a:extLst>
              <a:ext uri="{FF2B5EF4-FFF2-40B4-BE49-F238E27FC236}">
                <a16:creationId xmlns:a16="http://schemas.microsoft.com/office/drawing/2014/main" id="{85532829-C444-4BBD-9BCE-4B36B344F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5" b="1"/>
          <a:stretch/>
        </p:blipFill>
        <p:spPr bwMode="auto">
          <a:xfrm>
            <a:off x="4043529" y="1543515"/>
            <a:ext cx="4702804" cy="247850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descr="Adam the artist avatar">
            <a:extLst>
              <a:ext uri="{FF2B5EF4-FFF2-40B4-BE49-F238E27FC236}">
                <a16:creationId xmlns:a16="http://schemas.microsoft.com/office/drawing/2014/main" id="{C527F0B4-8D92-49B5-9202-BCA10C793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910" y="22622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ickaface.net avatar creator - Avatar salesman">
            <a:extLst>
              <a:ext uri="{FF2B5EF4-FFF2-40B4-BE49-F238E27FC236}">
                <a16:creationId xmlns:a16="http://schemas.microsoft.com/office/drawing/2014/main" id="{0B460D81-22B4-412D-AB62-00CFDE2E2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3454" y="219045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ickaface.net avatar creator - Avatar salesman">
            <a:extLst>
              <a:ext uri="{FF2B5EF4-FFF2-40B4-BE49-F238E27FC236}">
                <a16:creationId xmlns:a16="http://schemas.microsoft.com/office/drawing/2014/main" id="{22DB92C7-1475-436C-A90D-6829265379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910" y="301017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ickaface.net avatar creator - Explore Avatar tag: sales rep">
            <a:extLst>
              <a:ext uri="{FF2B5EF4-FFF2-40B4-BE49-F238E27FC236}">
                <a16:creationId xmlns:a16="http://schemas.microsoft.com/office/drawing/2014/main" id="{695593F4-EAF0-499A-9F8F-C005917087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9988" y="2628609"/>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Pickaface.net avatar creator - Explore Avatar tag: seller">
            <a:extLst>
              <a:ext uri="{FF2B5EF4-FFF2-40B4-BE49-F238E27FC236}">
                <a16:creationId xmlns:a16="http://schemas.microsoft.com/office/drawing/2014/main" id="{3BDD57A5-783D-4581-98F3-5230D0D752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8152" y="253335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Pickaface.net avatar creator - Avatar salesman">
            <a:extLst>
              <a:ext uri="{FF2B5EF4-FFF2-40B4-BE49-F238E27FC236}">
                <a16:creationId xmlns:a16="http://schemas.microsoft.com/office/drawing/2014/main" id="{446FB040-5434-47B0-AD3A-80736091D8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9121" y="2939458"/>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31DA79-2B17-430C-8694-9C240A48807C}"/>
              </a:ext>
            </a:extLst>
          </p:cNvPr>
          <p:cNvSpPr txBox="1"/>
          <p:nvPr/>
        </p:nvSpPr>
        <p:spPr>
          <a:xfrm>
            <a:off x="4431874" y="1535373"/>
            <a:ext cx="903161" cy="523220"/>
          </a:xfrm>
          <a:prstGeom prst="rect">
            <a:avLst/>
          </a:prstGeom>
          <a:solidFill>
            <a:schemeClr val="bg1"/>
          </a:solidFill>
        </p:spPr>
        <p:txBody>
          <a:bodyPr wrap="square" rtlCol="0">
            <a:spAutoFit/>
          </a:bodyPr>
          <a:lstStyle/>
          <a:p>
            <a:pPr algn="ctr"/>
            <a:r>
              <a:rPr lang="en-US" dirty="0"/>
              <a:t>Fortune Seekers</a:t>
            </a:r>
          </a:p>
        </p:txBody>
      </p:sp>
      <p:sp>
        <p:nvSpPr>
          <p:cNvPr id="20" name="TextBox 19">
            <a:extLst>
              <a:ext uri="{FF2B5EF4-FFF2-40B4-BE49-F238E27FC236}">
                <a16:creationId xmlns:a16="http://schemas.microsoft.com/office/drawing/2014/main" id="{2112B990-F012-43BF-A524-4496A596A06C}"/>
              </a:ext>
            </a:extLst>
          </p:cNvPr>
          <p:cNvSpPr txBox="1"/>
          <p:nvPr/>
        </p:nvSpPr>
        <p:spPr>
          <a:xfrm>
            <a:off x="7389727" y="1595111"/>
            <a:ext cx="903161" cy="307777"/>
          </a:xfrm>
          <a:prstGeom prst="rect">
            <a:avLst/>
          </a:prstGeom>
          <a:solidFill>
            <a:schemeClr val="bg1"/>
          </a:solidFill>
        </p:spPr>
        <p:txBody>
          <a:bodyPr wrap="square" rtlCol="0">
            <a:spAutoFit/>
          </a:bodyPr>
          <a:lstStyle/>
          <a:p>
            <a:pPr algn="ctr"/>
            <a:r>
              <a:rPr lang="en-US" dirty="0"/>
              <a:t>Psychics</a:t>
            </a:r>
          </a:p>
        </p:txBody>
      </p:sp>
      <p:pic>
        <p:nvPicPr>
          <p:cNvPr id="21" name="Picture 20">
            <a:extLst>
              <a:ext uri="{FF2B5EF4-FFF2-40B4-BE49-F238E27FC236}">
                <a16:creationId xmlns:a16="http://schemas.microsoft.com/office/drawing/2014/main" id="{BC7A3077-C9D1-4F5A-BFC2-A11A0DAC2E5F}"/>
              </a:ext>
            </a:extLst>
          </p:cNvPr>
          <p:cNvPicPr>
            <a:picLocks noChangeAspect="1"/>
          </p:cNvPicPr>
          <p:nvPr/>
        </p:nvPicPr>
        <p:blipFill>
          <a:blip r:embed="rId10"/>
          <a:stretch>
            <a:fillRect/>
          </a:stretch>
        </p:blipFill>
        <p:spPr>
          <a:xfrm>
            <a:off x="6033121" y="1277675"/>
            <a:ext cx="720493" cy="538550"/>
          </a:xfrm>
          <a:prstGeom prst="rect">
            <a:avLst/>
          </a:prstGeom>
          <a:ln>
            <a:solidFill>
              <a:schemeClr val="accent2"/>
            </a:solidFill>
          </a:ln>
        </p:spPr>
      </p:pic>
    </p:spTree>
    <p:extLst>
      <p:ext uri="{BB962C8B-B14F-4D97-AF65-F5344CB8AC3E}">
        <p14:creationId xmlns:p14="http://schemas.microsoft.com/office/powerpoint/2010/main" val="7559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59D71E-402A-4A3C-BF75-AFD267038C49}"/>
              </a:ext>
            </a:extLst>
          </p:cNvPr>
          <p:cNvSpPr>
            <a:spLocks noGrp="1"/>
          </p:cNvSpPr>
          <p:nvPr>
            <p:ph type="title"/>
          </p:nvPr>
        </p:nvSpPr>
        <p:spPr>
          <a:xfrm>
            <a:off x="311700" y="1106125"/>
            <a:ext cx="8520600" cy="1963500"/>
          </a:xfrm>
        </p:spPr>
        <p:txBody>
          <a:bodyPr wrap="square" anchor="b">
            <a:normAutofit/>
          </a:bodyPr>
          <a:lstStyle/>
          <a:p>
            <a:r>
              <a:rPr lang="en-US" sz="11100"/>
              <a:t>The Problem</a:t>
            </a:r>
          </a:p>
        </p:txBody>
      </p:sp>
      <p:sp>
        <p:nvSpPr>
          <p:cNvPr id="11" name="Text Placeholder 2">
            <a:extLst>
              <a:ext uri="{FF2B5EF4-FFF2-40B4-BE49-F238E27FC236}">
                <a16:creationId xmlns:a16="http://schemas.microsoft.com/office/drawing/2014/main" id="{ECC4AEDC-695A-4D9B-80D6-56F804355DA5}"/>
              </a:ext>
            </a:extLst>
          </p:cNvPr>
          <p:cNvSpPr>
            <a:spLocks noGrp="1"/>
          </p:cNvSpPr>
          <p:nvPr>
            <p:ph type="body" idx="1"/>
          </p:nvPr>
        </p:nvSpPr>
        <p:spPr>
          <a:xfrm>
            <a:off x="311700" y="3152225"/>
            <a:ext cx="8520600" cy="1300800"/>
          </a:xfrm>
        </p:spPr>
        <p:txBody>
          <a:bodyPr/>
          <a:lstStyle/>
          <a:p>
            <a:r>
              <a:rPr lang="en-US" u="sng" dirty="0"/>
              <a:t>Based on proprietary </a:t>
            </a:r>
            <a:r>
              <a:rPr lang="en-US" u="sng" dirty="0" err="1"/>
              <a:t>Dooracle</a:t>
            </a:r>
            <a:r>
              <a:rPr lang="en-US" u="sng" dirty="0"/>
              <a:t> analysis</a:t>
            </a:r>
            <a:r>
              <a:rPr lang="en-US" dirty="0"/>
              <a:t>, there are </a:t>
            </a:r>
            <a:r>
              <a:rPr lang="en-US" b="1" dirty="0"/>
              <a:t>not enough fortune tellers to fill global consumer demand</a:t>
            </a:r>
            <a:r>
              <a:rPr lang="en-US" dirty="0"/>
              <a:t>.</a:t>
            </a:r>
          </a:p>
        </p:txBody>
      </p:sp>
      <p:sp>
        <p:nvSpPr>
          <p:cNvPr id="5" name="Slide Number Placeholder 4">
            <a:extLst>
              <a:ext uri="{FF2B5EF4-FFF2-40B4-BE49-F238E27FC236}">
                <a16:creationId xmlns:a16="http://schemas.microsoft.com/office/drawing/2014/main" id="{B78CC4A2-F120-4A51-A2D7-9C06E58C4BBB}"/>
              </a:ext>
            </a:extLst>
          </p:cNvPr>
          <p:cNvSpPr>
            <a:spLocks noGrp="1"/>
          </p:cNvSpPr>
          <p:nvPr>
            <p:ph type="sldNum" idx="12"/>
          </p:nvPr>
        </p:nvSpPr>
        <p:spPr>
          <a:xfrm>
            <a:off x="8262908" y="473146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16</a:t>
            </a:fld>
            <a:endParaRPr lang="en" sz="900"/>
          </a:p>
        </p:txBody>
      </p:sp>
    </p:spTree>
    <p:extLst>
      <p:ext uri="{BB962C8B-B14F-4D97-AF65-F5344CB8AC3E}">
        <p14:creationId xmlns:p14="http://schemas.microsoft.com/office/powerpoint/2010/main" val="3481858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8A38B-6128-4330-AC78-028CDC198A6C}"/>
              </a:ext>
            </a:extLst>
          </p:cNvPr>
          <p:cNvSpPr>
            <a:spLocks noGrp="1"/>
          </p:cNvSpPr>
          <p:nvPr>
            <p:ph type="title"/>
          </p:nvPr>
        </p:nvSpPr>
        <p:spPr/>
        <p:txBody>
          <a:bodyPr/>
          <a:lstStyle/>
          <a:p>
            <a:pPr lvl="0"/>
            <a:r>
              <a:rPr lang="en-US" dirty="0">
                <a:solidFill>
                  <a:schemeClr val="bg1">
                    <a:lumMod val="85000"/>
                  </a:schemeClr>
                </a:solidFill>
              </a:rPr>
              <a:t>💸 The Problem</a:t>
            </a:r>
            <a:br>
              <a:rPr lang="en-US" dirty="0"/>
            </a:br>
            <a:r>
              <a:rPr lang="en-US" dirty="0">
                <a:solidFill>
                  <a:schemeClr val="tx1"/>
                </a:solidFill>
              </a:rPr>
              <a:t>🤖Data + Model</a:t>
            </a:r>
            <a:br>
              <a:rPr lang="en-US" dirty="0">
                <a:solidFill>
                  <a:schemeClr val="bg1">
                    <a:lumMod val="85000"/>
                  </a:schemeClr>
                </a:solidFill>
              </a:rPr>
            </a:br>
            <a:r>
              <a:rPr lang="en-US" dirty="0">
                <a:solidFill>
                  <a:schemeClr val="bg1">
                    <a:lumMod val="85000"/>
                  </a:schemeClr>
                </a:solidFill>
              </a:rPr>
              <a:t>🌐 Web App</a:t>
            </a:r>
            <a:br>
              <a:rPr lang="en-US" dirty="0">
                <a:solidFill>
                  <a:schemeClr val="bg1">
                    <a:lumMod val="85000"/>
                  </a:schemeClr>
                </a:solidFill>
              </a:rPr>
            </a:br>
            <a:r>
              <a:rPr lang="en-US" dirty="0">
                <a:solidFill>
                  <a:schemeClr val="bg1">
                    <a:lumMod val="85000"/>
                  </a:schemeClr>
                </a:solidFill>
              </a:rPr>
              <a:t>☁️ Into the Cloud </a:t>
            </a:r>
            <a:br>
              <a:rPr lang="en-US" dirty="0"/>
            </a:br>
            <a:endParaRPr lang="en-US" dirty="0"/>
          </a:p>
        </p:txBody>
      </p:sp>
    </p:spTree>
    <p:extLst>
      <p:ext uri="{BB962C8B-B14F-4D97-AF65-F5344CB8AC3E}">
        <p14:creationId xmlns:p14="http://schemas.microsoft.com/office/powerpoint/2010/main" val="251691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CC466-2A69-4E79-992E-016A1DB6181C}"/>
              </a:ext>
            </a:extLst>
          </p:cNvPr>
          <p:cNvSpPr>
            <a:spLocks noGrp="1"/>
          </p:cNvSpPr>
          <p:nvPr>
            <p:ph type="title"/>
          </p:nvPr>
        </p:nvSpPr>
        <p:spPr/>
        <p:txBody>
          <a:bodyPr/>
          <a:lstStyle/>
          <a:p>
            <a:pPr algn="l"/>
            <a:r>
              <a:rPr lang="en-US" dirty="0">
                <a:solidFill>
                  <a:schemeClr val="accent1"/>
                </a:solidFill>
              </a:rPr>
              <a:t>Where to look 		for data + models?</a:t>
            </a:r>
          </a:p>
        </p:txBody>
      </p:sp>
      <p:sp>
        <p:nvSpPr>
          <p:cNvPr id="4" name="Slide Number Placeholder 3">
            <a:extLst>
              <a:ext uri="{FF2B5EF4-FFF2-40B4-BE49-F238E27FC236}">
                <a16:creationId xmlns:a16="http://schemas.microsoft.com/office/drawing/2014/main" id="{101651EF-DD33-4068-B004-A1DE19CA2340}"/>
              </a:ext>
            </a:extLst>
          </p:cNvPr>
          <p:cNvSpPr>
            <a:spLocks noGrp="1"/>
          </p:cNvSpPr>
          <p:nvPr>
            <p:ph type="sldNum" idx="4294967295"/>
          </p:nvPr>
        </p:nvSpPr>
        <p:spPr>
          <a:xfrm>
            <a:off x="8596313" y="4730750"/>
            <a:ext cx="547687" cy="393700"/>
          </a:xfrm>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9" name="TextBox 8">
            <a:extLst>
              <a:ext uri="{FF2B5EF4-FFF2-40B4-BE49-F238E27FC236}">
                <a16:creationId xmlns:a16="http://schemas.microsoft.com/office/drawing/2014/main" id="{3A2A0BBC-E748-43D0-81AF-55FA21C0EDBF}"/>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pic>
        <p:nvPicPr>
          <p:cNvPr id="6146" name="Picture 2">
            <a:extLst>
              <a:ext uri="{FF2B5EF4-FFF2-40B4-BE49-F238E27FC236}">
                <a16:creationId xmlns:a16="http://schemas.microsoft.com/office/drawing/2014/main" id="{AF40CABB-91C6-4FF0-82EE-A76AF5C7F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37" y="3410608"/>
            <a:ext cx="1516874" cy="15168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B6D607-4C11-43FB-9957-AB991D62F101}"/>
              </a:ext>
            </a:extLst>
          </p:cNvPr>
          <p:cNvPicPr>
            <a:picLocks noChangeAspect="1"/>
          </p:cNvPicPr>
          <p:nvPr/>
        </p:nvPicPr>
        <p:blipFill>
          <a:blip r:embed="rId4"/>
          <a:stretch>
            <a:fillRect/>
          </a:stretch>
        </p:blipFill>
        <p:spPr>
          <a:xfrm>
            <a:off x="3327249" y="1453412"/>
            <a:ext cx="1581576" cy="2715633"/>
          </a:xfrm>
          <a:prstGeom prst="rect">
            <a:avLst/>
          </a:prstGeom>
        </p:spPr>
      </p:pic>
      <p:pic>
        <p:nvPicPr>
          <p:cNvPr id="12" name="Picture 2">
            <a:extLst>
              <a:ext uri="{FF2B5EF4-FFF2-40B4-BE49-F238E27FC236}">
                <a16:creationId xmlns:a16="http://schemas.microsoft.com/office/drawing/2014/main" id="{33F5292D-F6F2-4BF9-9C79-868755EBB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50" y="3410608"/>
            <a:ext cx="1516874" cy="151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09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ouTube">
            <a:extLst>
              <a:ext uri="{FF2B5EF4-FFF2-40B4-BE49-F238E27FC236}">
                <a16:creationId xmlns:a16="http://schemas.microsoft.com/office/drawing/2014/main" id="{981CBD5A-6DCF-4AE5-9C83-3E1D14E68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60" y="1233797"/>
            <a:ext cx="898843" cy="8988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0EA043-2850-4D76-B799-2CEC211248AA}"/>
              </a:ext>
            </a:extLst>
          </p:cNvPr>
          <p:cNvSpPr>
            <a:spLocks noGrp="1"/>
          </p:cNvSpPr>
          <p:nvPr>
            <p:ph type="title"/>
          </p:nvPr>
        </p:nvSpPr>
        <p:spPr/>
        <p:txBody>
          <a:bodyPr/>
          <a:lstStyle/>
          <a:p>
            <a:r>
              <a:rPr lang="en-US" dirty="0"/>
              <a:t>Resources for Building Your Chatbot</a:t>
            </a:r>
          </a:p>
        </p:txBody>
      </p:sp>
      <p:sp>
        <p:nvSpPr>
          <p:cNvPr id="3" name="Text Placeholder 2">
            <a:extLst>
              <a:ext uri="{FF2B5EF4-FFF2-40B4-BE49-F238E27FC236}">
                <a16:creationId xmlns:a16="http://schemas.microsoft.com/office/drawing/2014/main" id="{C81E3F71-1FD9-415E-B627-E67D627DFF1C}"/>
              </a:ext>
            </a:extLst>
          </p:cNvPr>
          <p:cNvSpPr>
            <a:spLocks noGrp="1"/>
          </p:cNvSpPr>
          <p:nvPr>
            <p:ph type="body" idx="1"/>
          </p:nvPr>
        </p:nvSpPr>
        <p:spPr>
          <a:xfrm>
            <a:off x="328932" y="1152475"/>
            <a:ext cx="8520600" cy="2303647"/>
          </a:xfrm>
        </p:spPr>
        <p:txBody>
          <a:bodyPr/>
          <a:lstStyle/>
          <a:p>
            <a:pPr marL="107950" indent="0">
              <a:lnSpc>
                <a:spcPct val="100000"/>
              </a:lnSpc>
              <a:buNone/>
            </a:pPr>
            <a:endParaRPr lang="en-US" dirty="0"/>
          </a:p>
          <a:p>
            <a:pPr marL="107950" indent="0">
              <a:lnSpc>
                <a:spcPct val="100000"/>
              </a:lnSpc>
              <a:buNone/>
            </a:pPr>
            <a:endParaRPr lang="en-US" dirty="0"/>
          </a:p>
          <a:p>
            <a:pPr marL="107950" indent="0">
              <a:lnSpc>
                <a:spcPct val="100000"/>
              </a:lnSpc>
              <a:buNone/>
            </a:pPr>
            <a:endParaRPr lang="en-US" dirty="0"/>
          </a:p>
          <a:p>
            <a:pPr>
              <a:lnSpc>
                <a:spcPct val="100000"/>
              </a:lnSpc>
            </a:pPr>
            <a:r>
              <a:rPr lang="en-US" dirty="0"/>
              <a:t>YouTube</a:t>
            </a:r>
          </a:p>
          <a:p>
            <a:pPr lvl="1">
              <a:lnSpc>
                <a:spcPct val="100000"/>
              </a:lnSpc>
              <a:spcBef>
                <a:spcPts val="0"/>
              </a:spcBef>
            </a:pPr>
            <a:r>
              <a:rPr lang="en-US" sz="1400" dirty="0">
                <a:hlinkClick r:id="rId4"/>
              </a:rPr>
              <a:t>Step by Step NLP: Data to Deployment</a:t>
            </a:r>
            <a:endParaRPr lang="en-US" sz="1400" dirty="0"/>
          </a:p>
          <a:p>
            <a:pPr lvl="1">
              <a:lnSpc>
                <a:spcPct val="100000"/>
              </a:lnSpc>
              <a:spcBef>
                <a:spcPts val="0"/>
              </a:spcBef>
            </a:pPr>
            <a:endParaRPr lang="en-US" sz="1400" dirty="0">
              <a:hlinkClick r:id="rId5"/>
            </a:endParaRPr>
          </a:p>
          <a:p>
            <a:pPr marL="107950" indent="0">
              <a:lnSpc>
                <a:spcPct val="100000"/>
              </a:lnSpc>
              <a:buNone/>
            </a:pPr>
            <a:endParaRPr lang="en-US" dirty="0"/>
          </a:p>
          <a:p>
            <a:pPr marL="107950" indent="0">
              <a:lnSpc>
                <a:spcPct val="100000"/>
              </a:lnSpc>
              <a:buNone/>
            </a:pPr>
            <a:endParaRPr lang="en-US" dirty="0"/>
          </a:p>
          <a:p>
            <a:pPr marL="107950" indent="0">
              <a:lnSpc>
                <a:spcPct val="100000"/>
              </a:lnSpc>
              <a:buNone/>
            </a:pPr>
            <a:endParaRPr lang="en-US" dirty="0"/>
          </a:p>
          <a:p>
            <a:pPr marL="107950" indent="0">
              <a:lnSpc>
                <a:spcPct val="100000"/>
              </a:lnSpc>
              <a:buNone/>
            </a:pPr>
            <a:endParaRPr lang="en-US" dirty="0"/>
          </a:p>
          <a:p>
            <a:pPr>
              <a:lnSpc>
                <a:spcPct val="100000"/>
              </a:lnSpc>
            </a:pPr>
            <a:r>
              <a:rPr lang="en-US" dirty="0"/>
              <a:t>GitHub </a:t>
            </a:r>
          </a:p>
          <a:p>
            <a:pPr lvl="1">
              <a:lnSpc>
                <a:spcPct val="100000"/>
              </a:lnSpc>
              <a:spcBef>
                <a:spcPts val="0"/>
              </a:spcBef>
            </a:pPr>
            <a:r>
              <a:rPr lang="en-US" dirty="0">
                <a:hlinkClick r:id="rId6"/>
              </a:rPr>
              <a:t>https://github.com/FourthBrain/step-by-step-nlp-dialogpt-chatbot</a:t>
            </a:r>
            <a:endParaRPr lang="en-US" dirty="0"/>
          </a:p>
          <a:p>
            <a:pPr marL="596900" lvl="1" indent="0">
              <a:lnSpc>
                <a:spcPct val="100000"/>
              </a:lnSpc>
              <a:spcBef>
                <a:spcPts val="0"/>
              </a:spcBef>
              <a:buNone/>
            </a:pPr>
            <a:endParaRPr lang="en-US" sz="1400" dirty="0"/>
          </a:p>
          <a:p>
            <a:pPr lvl="1">
              <a:lnSpc>
                <a:spcPct val="100000"/>
              </a:lnSpc>
              <a:spcBef>
                <a:spcPts val="0"/>
              </a:spcBef>
            </a:pPr>
            <a:endParaRPr lang="en-US" sz="1400" dirty="0"/>
          </a:p>
          <a:p>
            <a:pPr lvl="1">
              <a:lnSpc>
                <a:spcPct val="100000"/>
              </a:lnSpc>
              <a:spcBef>
                <a:spcPts val="0"/>
              </a:spcBef>
            </a:pPr>
            <a:endParaRPr lang="en-US" dirty="0"/>
          </a:p>
        </p:txBody>
      </p:sp>
      <p:pic>
        <p:nvPicPr>
          <p:cNvPr id="4" name="Picture 2" descr="GitHub (@github) / Twitter">
            <a:extLst>
              <a:ext uri="{FF2B5EF4-FFF2-40B4-BE49-F238E27FC236}">
                <a16:creationId xmlns:a16="http://schemas.microsoft.com/office/drawing/2014/main" id="{70CF4598-29D9-41F5-A657-F385C4D77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265" y="3194128"/>
            <a:ext cx="686632" cy="68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646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sp>
        <p:nvSpPr>
          <p:cNvPr id="87" name="Google Shape;87;p15"/>
          <p:cNvSpPr txBox="1">
            <a:spLocks noGrp="1"/>
          </p:cNvSpPr>
          <p:nvPr>
            <p:ph type="sldNum" idx="12"/>
          </p:nvPr>
        </p:nvSpPr>
        <p:spPr>
          <a:xfrm>
            <a:off x="8322883" y="473146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graphicFrame>
        <p:nvGraphicFramePr>
          <p:cNvPr id="89" name="Google Shape;86;p15">
            <a:extLst>
              <a:ext uri="{FF2B5EF4-FFF2-40B4-BE49-F238E27FC236}">
                <a16:creationId xmlns:a16="http://schemas.microsoft.com/office/drawing/2014/main" id="{8F83704C-22B0-4602-A774-FB8A82E4438F}"/>
              </a:ext>
            </a:extLst>
          </p:cNvPr>
          <p:cNvGraphicFramePr/>
          <p:nvPr>
            <p:extLst>
              <p:ext uri="{D42A27DB-BD31-4B8C-83A1-F6EECF244321}">
                <p14:modId xmlns:p14="http://schemas.microsoft.com/office/powerpoint/2010/main" val="3977967973"/>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ev avatar">
            <a:extLst>
              <a:ext uri="{FF2B5EF4-FFF2-40B4-BE49-F238E27FC236}">
                <a16:creationId xmlns:a16="http://schemas.microsoft.com/office/drawing/2014/main" id="{906D6946-0419-4105-A24B-42474CA6D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921" y="2616422"/>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C1EF2A-BF73-41E9-8C0C-CA697C22C3AA}"/>
              </a:ext>
            </a:extLst>
          </p:cNvPr>
          <p:cNvSpPr>
            <a:spLocks noGrp="1"/>
          </p:cNvSpPr>
          <p:nvPr>
            <p:ph type="title"/>
          </p:nvPr>
        </p:nvSpPr>
        <p:spPr/>
        <p:txBody>
          <a:bodyPr wrap="square" anchor="b">
            <a:normAutofit fontScale="90000"/>
          </a:bodyPr>
          <a:lstStyle/>
          <a:p>
            <a:r>
              <a:rPr lang="en-US" dirty="0"/>
              <a:t>Meet Jay</a:t>
            </a:r>
          </a:p>
        </p:txBody>
      </p:sp>
      <p:sp>
        <p:nvSpPr>
          <p:cNvPr id="3" name="Text Placeholder 2">
            <a:extLst>
              <a:ext uri="{FF2B5EF4-FFF2-40B4-BE49-F238E27FC236}">
                <a16:creationId xmlns:a16="http://schemas.microsoft.com/office/drawing/2014/main" id="{079BDC91-E0A2-4EE2-B09D-322251DD3953}"/>
              </a:ext>
            </a:extLst>
          </p:cNvPr>
          <p:cNvSpPr>
            <a:spLocks noGrp="1"/>
          </p:cNvSpPr>
          <p:nvPr>
            <p:ph type="body" idx="1"/>
          </p:nvPr>
        </p:nvSpPr>
        <p:spPr/>
        <p:txBody>
          <a:bodyPr wrap="square" anchor="t">
            <a:normAutofit/>
          </a:bodyPr>
          <a:lstStyle/>
          <a:p>
            <a:pPr>
              <a:lnSpc>
                <a:spcPct val="90000"/>
              </a:lnSpc>
              <a:spcAft>
                <a:spcPts val="600"/>
              </a:spcAft>
            </a:pPr>
            <a:endParaRPr lang="en-US" sz="1800" dirty="0"/>
          </a:p>
          <a:p>
            <a:pPr>
              <a:lnSpc>
                <a:spcPct val="90000"/>
              </a:lnSpc>
              <a:spcAft>
                <a:spcPts val="600"/>
              </a:spcAft>
            </a:pPr>
            <a:endParaRPr lang="en-US" sz="1800" dirty="0"/>
          </a:p>
          <a:p>
            <a:pPr>
              <a:lnSpc>
                <a:spcPct val="90000"/>
              </a:lnSpc>
              <a:spcAft>
                <a:spcPts val="600"/>
              </a:spcAft>
            </a:pPr>
            <a:endParaRPr lang="en-US" sz="1800" dirty="0"/>
          </a:p>
          <a:p>
            <a:pPr>
              <a:lnSpc>
                <a:spcPct val="90000"/>
              </a:lnSpc>
              <a:spcAft>
                <a:spcPts val="600"/>
              </a:spcAft>
            </a:pPr>
            <a:r>
              <a:rPr lang="en-US" sz="1800" dirty="0"/>
              <a:t>Data Scientist @ </a:t>
            </a:r>
            <a:r>
              <a:rPr lang="en-US" sz="1800" dirty="0" err="1"/>
              <a:t>Dooracle</a:t>
            </a:r>
            <a:endParaRPr lang="en-US" sz="1800" dirty="0"/>
          </a:p>
          <a:p>
            <a:pPr>
              <a:lnSpc>
                <a:spcPct val="90000"/>
              </a:lnSpc>
              <a:spcAft>
                <a:spcPts val="600"/>
              </a:spcAft>
            </a:pPr>
            <a:endParaRPr lang="en-US" sz="1800" dirty="0"/>
          </a:p>
          <a:p>
            <a:pPr marL="139700" indent="0">
              <a:lnSpc>
                <a:spcPct val="90000"/>
              </a:lnSpc>
              <a:spcAft>
                <a:spcPts val="600"/>
              </a:spcAft>
              <a:buNone/>
            </a:pPr>
            <a:endParaRPr lang="en-US" sz="1800" dirty="0"/>
          </a:p>
          <a:p>
            <a:pPr>
              <a:lnSpc>
                <a:spcPct val="90000"/>
              </a:lnSpc>
              <a:spcAft>
                <a:spcPts val="600"/>
              </a:spcAft>
            </a:pPr>
            <a:r>
              <a:rPr lang="en-US" sz="1800" dirty="0"/>
              <a:t>🤔 … 🤗</a:t>
            </a:r>
          </a:p>
        </p:txBody>
      </p:sp>
      <p:pic>
        <p:nvPicPr>
          <p:cNvPr id="12" name="Picture 11">
            <a:extLst>
              <a:ext uri="{FF2B5EF4-FFF2-40B4-BE49-F238E27FC236}">
                <a16:creationId xmlns:a16="http://schemas.microsoft.com/office/drawing/2014/main" id="{0685A7EE-D4B8-4D26-AC31-0DEAA4D63A59}"/>
              </a:ext>
            </a:extLst>
          </p:cNvPr>
          <p:cNvPicPr>
            <a:picLocks noChangeAspect="1"/>
          </p:cNvPicPr>
          <p:nvPr/>
        </p:nvPicPr>
        <p:blipFill>
          <a:blip r:embed="rId4"/>
          <a:stretch>
            <a:fillRect/>
          </a:stretch>
        </p:blipFill>
        <p:spPr>
          <a:xfrm>
            <a:off x="4272521" y="1035820"/>
            <a:ext cx="2057400" cy="1537855"/>
          </a:xfrm>
          <a:prstGeom prst="rect">
            <a:avLst/>
          </a:prstGeom>
        </p:spPr>
      </p:pic>
      <p:sp>
        <p:nvSpPr>
          <p:cNvPr id="8" name="TextBox 7">
            <a:extLst>
              <a:ext uri="{FF2B5EF4-FFF2-40B4-BE49-F238E27FC236}">
                <a16:creationId xmlns:a16="http://schemas.microsoft.com/office/drawing/2014/main" id="{21D7BA9F-1732-4701-A5D1-622333281ED2}"/>
              </a:ext>
            </a:extLst>
          </p:cNvPr>
          <p:cNvSpPr txBox="1"/>
          <p:nvPr/>
        </p:nvSpPr>
        <p:spPr>
          <a:xfrm>
            <a:off x="7024075" y="1481581"/>
            <a:ext cx="831954" cy="646331"/>
          </a:xfrm>
          <a:prstGeom prst="rect">
            <a:avLst/>
          </a:prstGeom>
          <a:noFill/>
        </p:spPr>
        <p:txBody>
          <a:bodyPr wrap="square">
            <a:spAutoFit/>
          </a:bodyPr>
          <a:lstStyle/>
          <a:p>
            <a:r>
              <a:rPr lang="en-US" sz="3600" dirty="0"/>
              <a:t>⚗️</a:t>
            </a:r>
          </a:p>
        </p:txBody>
      </p:sp>
      <p:sp>
        <p:nvSpPr>
          <p:cNvPr id="9" name="TextBox 8">
            <a:extLst>
              <a:ext uri="{FF2B5EF4-FFF2-40B4-BE49-F238E27FC236}">
                <a16:creationId xmlns:a16="http://schemas.microsoft.com/office/drawing/2014/main" id="{26E0E74C-8EA3-441E-881B-E4E8847533D0}"/>
              </a:ext>
            </a:extLst>
          </p:cNvPr>
          <p:cNvSpPr txBox="1"/>
          <p:nvPr/>
        </p:nvSpPr>
        <p:spPr>
          <a:xfrm>
            <a:off x="4885244" y="3321957"/>
            <a:ext cx="831954" cy="646331"/>
          </a:xfrm>
          <a:prstGeom prst="rect">
            <a:avLst/>
          </a:prstGeom>
          <a:noFill/>
        </p:spPr>
        <p:txBody>
          <a:bodyPr wrap="square">
            <a:spAutoFit/>
          </a:bodyPr>
          <a:lstStyle/>
          <a:p>
            <a:r>
              <a:rPr lang="en-US" sz="3600" dirty="0"/>
              <a:t>🃏️</a:t>
            </a:r>
          </a:p>
        </p:txBody>
      </p:sp>
    </p:spTree>
    <p:extLst>
      <p:ext uri="{BB962C8B-B14F-4D97-AF65-F5344CB8AC3E}">
        <p14:creationId xmlns:p14="http://schemas.microsoft.com/office/powerpoint/2010/main" val="167595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CF8916-70D4-4029-85E7-53499783E132}"/>
              </a:ext>
            </a:extLst>
          </p:cNvPr>
          <p:cNvSpPr>
            <a:spLocks noGrp="1"/>
          </p:cNvSpPr>
          <p:nvPr>
            <p:ph type="title"/>
          </p:nvPr>
        </p:nvSpPr>
        <p:spPr>
          <a:xfrm>
            <a:off x="265500" y="1233175"/>
            <a:ext cx="4045200" cy="1482300"/>
          </a:xfrm>
        </p:spPr>
        <p:txBody>
          <a:bodyPr wrap="square" anchor="b">
            <a:normAutofit/>
          </a:bodyPr>
          <a:lstStyle/>
          <a:p>
            <a:r>
              <a:rPr lang="en-US" dirty="0"/>
              <a:t>Mimicking our Psychics</a:t>
            </a:r>
          </a:p>
        </p:txBody>
      </p:sp>
      <p:sp>
        <p:nvSpPr>
          <p:cNvPr id="14" name="Text Placeholder 3">
            <a:extLst>
              <a:ext uri="{FF2B5EF4-FFF2-40B4-BE49-F238E27FC236}">
                <a16:creationId xmlns:a16="http://schemas.microsoft.com/office/drawing/2014/main" id="{F8421636-3B2A-4622-BF26-6A21FF7227DE}"/>
              </a:ext>
            </a:extLst>
          </p:cNvPr>
          <p:cNvSpPr>
            <a:spLocks noGrp="1"/>
          </p:cNvSpPr>
          <p:nvPr>
            <p:ph type="body" idx="2"/>
          </p:nvPr>
        </p:nvSpPr>
        <p:spPr>
          <a:xfrm>
            <a:off x="4939500" y="724075"/>
            <a:ext cx="3837000" cy="3695100"/>
          </a:xfrm>
        </p:spPr>
        <p:txBody>
          <a:bodyPr/>
          <a:lstStyle/>
          <a:p>
            <a:r>
              <a:rPr lang="en-US" dirty="0"/>
              <a:t>Largest psychic community forum on Reddit (196k)</a:t>
            </a:r>
          </a:p>
          <a:p>
            <a:r>
              <a:rPr lang="en-US" dirty="0"/>
              <a:t>Additionally…</a:t>
            </a:r>
          </a:p>
          <a:p>
            <a:endParaRPr lang="en-US" dirty="0"/>
          </a:p>
        </p:txBody>
      </p:sp>
      <p:sp>
        <p:nvSpPr>
          <p:cNvPr id="4" name="Slide Number Placeholder 3">
            <a:extLst>
              <a:ext uri="{FF2B5EF4-FFF2-40B4-BE49-F238E27FC236}">
                <a16:creationId xmlns:a16="http://schemas.microsoft.com/office/drawing/2014/main" id="{F0481970-D149-4213-881C-333003B54B5A}"/>
              </a:ext>
            </a:extLst>
          </p:cNvPr>
          <p:cNvSpPr>
            <a:spLocks noGrp="1"/>
          </p:cNvSpPr>
          <p:nvPr>
            <p:ph type="sldNum" idx="12"/>
          </p:nvPr>
        </p:nvSpPr>
        <p:spPr>
          <a:xfrm>
            <a:off x="8288108" y="473146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21</a:t>
            </a:fld>
            <a:endParaRPr lang="en" sz="900"/>
          </a:p>
        </p:txBody>
      </p:sp>
      <p:pic>
        <p:nvPicPr>
          <p:cNvPr id="10" name="Picture 9">
            <a:extLst>
              <a:ext uri="{FF2B5EF4-FFF2-40B4-BE49-F238E27FC236}">
                <a16:creationId xmlns:a16="http://schemas.microsoft.com/office/drawing/2014/main" id="{43279B34-7801-4F4F-8CC5-D4C0943BEAF6}"/>
              </a:ext>
            </a:extLst>
          </p:cNvPr>
          <p:cNvPicPr>
            <a:picLocks noChangeAspect="1"/>
          </p:cNvPicPr>
          <p:nvPr/>
        </p:nvPicPr>
        <p:blipFill>
          <a:blip r:embed="rId3"/>
          <a:stretch>
            <a:fillRect/>
          </a:stretch>
        </p:blipFill>
        <p:spPr>
          <a:xfrm>
            <a:off x="5781514" y="1233175"/>
            <a:ext cx="2243785" cy="613685"/>
          </a:xfrm>
          <a:prstGeom prst="rect">
            <a:avLst/>
          </a:prstGeom>
          <a:ln>
            <a:solidFill>
              <a:schemeClr val="accent2"/>
            </a:solidFill>
          </a:ln>
        </p:spPr>
      </p:pic>
      <p:pic>
        <p:nvPicPr>
          <p:cNvPr id="11" name="Picture 10">
            <a:extLst>
              <a:ext uri="{FF2B5EF4-FFF2-40B4-BE49-F238E27FC236}">
                <a16:creationId xmlns:a16="http://schemas.microsoft.com/office/drawing/2014/main" id="{582535AD-CEEE-4D59-87F2-4AF97C82B6B8}"/>
              </a:ext>
            </a:extLst>
          </p:cNvPr>
          <p:cNvPicPr>
            <a:picLocks noChangeAspect="1"/>
          </p:cNvPicPr>
          <p:nvPr/>
        </p:nvPicPr>
        <p:blipFill rotWithShape="1">
          <a:blip r:embed="rId4"/>
          <a:srcRect t="39828" b="20344"/>
          <a:stretch/>
        </p:blipFill>
        <p:spPr>
          <a:xfrm>
            <a:off x="7035754" y="3028853"/>
            <a:ext cx="1252354" cy="1317236"/>
          </a:xfrm>
          <a:prstGeom prst="rect">
            <a:avLst/>
          </a:prstGeom>
          <a:ln>
            <a:solidFill>
              <a:schemeClr val="accent2"/>
            </a:solidFill>
          </a:ln>
        </p:spPr>
      </p:pic>
      <p:pic>
        <p:nvPicPr>
          <p:cNvPr id="13" name="Picture 12">
            <a:extLst>
              <a:ext uri="{FF2B5EF4-FFF2-40B4-BE49-F238E27FC236}">
                <a16:creationId xmlns:a16="http://schemas.microsoft.com/office/drawing/2014/main" id="{A6692E0A-BB3B-4D1B-BBEC-5C7845435558}"/>
              </a:ext>
            </a:extLst>
          </p:cNvPr>
          <p:cNvPicPr>
            <a:picLocks noChangeAspect="1"/>
          </p:cNvPicPr>
          <p:nvPr/>
        </p:nvPicPr>
        <p:blipFill rotWithShape="1">
          <a:blip r:embed="rId4"/>
          <a:srcRect b="60172"/>
          <a:stretch/>
        </p:blipFill>
        <p:spPr>
          <a:xfrm>
            <a:off x="5651053" y="3028853"/>
            <a:ext cx="1252354" cy="1317236"/>
          </a:xfrm>
          <a:prstGeom prst="rect">
            <a:avLst/>
          </a:prstGeom>
          <a:ln>
            <a:solidFill>
              <a:schemeClr val="accent2"/>
            </a:solidFill>
          </a:ln>
        </p:spPr>
      </p:pic>
      <p:pic>
        <p:nvPicPr>
          <p:cNvPr id="15" name="Picture 4" descr="How to find a user on Reddit • Technobezz -">
            <a:extLst>
              <a:ext uri="{FF2B5EF4-FFF2-40B4-BE49-F238E27FC236}">
                <a16:creationId xmlns:a16="http://schemas.microsoft.com/office/drawing/2014/main" id="{D6FD85D8-1BD1-4DD7-8A79-B7A9AD562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5546" y="2795517"/>
            <a:ext cx="625108" cy="62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909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0799-426F-434E-8DF5-80B7C6DD85F9}"/>
              </a:ext>
            </a:extLst>
          </p:cNvPr>
          <p:cNvSpPr>
            <a:spLocks noGrp="1"/>
          </p:cNvSpPr>
          <p:nvPr>
            <p:ph type="title"/>
          </p:nvPr>
        </p:nvSpPr>
        <p:spPr/>
        <p:txBody>
          <a:bodyPr/>
          <a:lstStyle/>
          <a:p>
            <a:r>
              <a:rPr lang="en-US" dirty="0" err="1"/>
              <a:t>DialoGPT</a:t>
            </a:r>
            <a:endParaRPr lang="en-US" dirty="0"/>
          </a:p>
        </p:txBody>
      </p:sp>
      <p:sp>
        <p:nvSpPr>
          <p:cNvPr id="6" name="Text Placeholder 5">
            <a:extLst>
              <a:ext uri="{FF2B5EF4-FFF2-40B4-BE49-F238E27FC236}">
                <a16:creationId xmlns:a16="http://schemas.microsoft.com/office/drawing/2014/main" id="{77BB0452-221B-43DB-91B0-31CE410469D1}"/>
              </a:ext>
            </a:extLst>
          </p:cNvPr>
          <p:cNvSpPr>
            <a:spLocks noGrp="1"/>
          </p:cNvSpPr>
          <p:nvPr>
            <p:ph type="body" idx="1"/>
          </p:nvPr>
        </p:nvSpPr>
        <p:spPr/>
        <p:txBody>
          <a:bodyPr/>
          <a:lstStyle/>
          <a:p>
            <a:r>
              <a:rPr lang="en-US" b="0" i="0" dirty="0">
                <a:solidFill>
                  <a:srgbClr val="52525B"/>
                </a:solidFill>
                <a:effectLst/>
                <a:latin typeface="Source Sans Pro" panose="020B0503030403020204" pitchFamily="34" charset="0"/>
              </a:rPr>
              <a:t>Trained on 147M multi-turn dialogue from Reddit discussion thread</a:t>
            </a:r>
          </a:p>
          <a:p>
            <a:r>
              <a:rPr lang="en-US" dirty="0">
                <a:solidFill>
                  <a:srgbClr val="52525B"/>
                </a:solidFill>
                <a:latin typeface="Source Sans Pro" panose="020B0503030403020204" pitchFamily="34" charset="0"/>
              </a:rPr>
              <a:t>Only a few lines of code to implement!</a:t>
            </a:r>
            <a:endParaRPr lang="en-US" dirty="0"/>
          </a:p>
        </p:txBody>
      </p:sp>
      <p:sp>
        <p:nvSpPr>
          <p:cNvPr id="5" name="Slide Number Placeholder 4">
            <a:extLst>
              <a:ext uri="{FF2B5EF4-FFF2-40B4-BE49-F238E27FC236}">
                <a16:creationId xmlns:a16="http://schemas.microsoft.com/office/drawing/2014/main" id="{DABEF738-423B-40BB-8358-C8D48708F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9" name="Picture 8">
            <a:extLst>
              <a:ext uri="{FF2B5EF4-FFF2-40B4-BE49-F238E27FC236}">
                <a16:creationId xmlns:a16="http://schemas.microsoft.com/office/drawing/2014/main" id="{CE9EF3E8-BBCA-4781-A328-AC121DEB5676}"/>
              </a:ext>
            </a:extLst>
          </p:cNvPr>
          <p:cNvPicPr>
            <a:picLocks noChangeAspect="1"/>
          </p:cNvPicPr>
          <p:nvPr/>
        </p:nvPicPr>
        <p:blipFill>
          <a:blip r:embed="rId3"/>
          <a:stretch>
            <a:fillRect/>
          </a:stretch>
        </p:blipFill>
        <p:spPr>
          <a:xfrm>
            <a:off x="4832400" y="1227598"/>
            <a:ext cx="3999901" cy="3266153"/>
          </a:xfrm>
          <a:prstGeom prst="rect">
            <a:avLst/>
          </a:prstGeom>
          <a:ln>
            <a:solidFill>
              <a:schemeClr val="accent2"/>
            </a:solidFill>
          </a:ln>
        </p:spPr>
      </p:pic>
      <p:pic>
        <p:nvPicPr>
          <p:cNvPr id="11" name="Picture 10">
            <a:extLst>
              <a:ext uri="{FF2B5EF4-FFF2-40B4-BE49-F238E27FC236}">
                <a16:creationId xmlns:a16="http://schemas.microsoft.com/office/drawing/2014/main" id="{0B7BF4E8-4DDC-42D3-BB40-1A5288414626}"/>
              </a:ext>
            </a:extLst>
          </p:cNvPr>
          <p:cNvPicPr>
            <a:picLocks noChangeAspect="1"/>
          </p:cNvPicPr>
          <p:nvPr/>
        </p:nvPicPr>
        <p:blipFill>
          <a:blip r:embed="rId4"/>
          <a:stretch>
            <a:fillRect/>
          </a:stretch>
        </p:blipFill>
        <p:spPr>
          <a:xfrm>
            <a:off x="249487" y="445025"/>
            <a:ext cx="4124325" cy="476250"/>
          </a:xfrm>
          <a:prstGeom prst="rect">
            <a:avLst/>
          </a:prstGeom>
        </p:spPr>
      </p:pic>
      <p:pic>
        <p:nvPicPr>
          <p:cNvPr id="13" name="Picture 12">
            <a:extLst>
              <a:ext uri="{FF2B5EF4-FFF2-40B4-BE49-F238E27FC236}">
                <a16:creationId xmlns:a16="http://schemas.microsoft.com/office/drawing/2014/main" id="{86DD462C-3D7F-4882-966D-B2D1BA17B343}"/>
              </a:ext>
            </a:extLst>
          </p:cNvPr>
          <p:cNvPicPr>
            <a:picLocks noChangeAspect="1"/>
          </p:cNvPicPr>
          <p:nvPr/>
        </p:nvPicPr>
        <p:blipFill>
          <a:blip r:embed="rId5"/>
          <a:stretch>
            <a:fillRect/>
          </a:stretch>
        </p:blipFill>
        <p:spPr>
          <a:xfrm>
            <a:off x="750647" y="2094522"/>
            <a:ext cx="3328984" cy="2534206"/>
          </a:xfrm>
          <a:prstGeom prst="rect">
            <a:avLst/>
          </a:prstGeom>
          <a:ln>
            <a:solidFill>
              <a:schemeClr val="accent2"/>
            </a:solidFill>
          </a:ln>
        </p:spPr>
      </p:pic>
      <p:pic>
        <p:nvPicPr>
          <p:cNvPr id="15" name="Picture 14">
            <a:extLst>
              <a:ext uri="{FF2B5EF4-FFF2-40B4-BE49-F238E27FC236}">
                <a16:creationId xmlns:a16="http://schemas.microsoft.com/office/drawing/2014/main" id="{D572BA22-7F18-455A-8F63-F44DD3A86BC0}"/>
              </a:ext>
            </a:extLst>
          </p:cNvPr>
          <p:cNvPicPr>
            <a:picLocks noChangeAspect="1"/>
          </p:cNvPicPr>
          <p:nvPr/>
        </p:nvPicPr>
        <p:blipFill>
          <a:blip r:embed="rId6"/>
          <a:stretch>
            <a:fillRect/>
          </a:stretch>
        </p:blipFill>
        <p:spPr>
          <a:xfrm>
            <a:off x="3013628" y="4256425"/>
            <a:ext cx="1504950" cy="419100"/>
          </a:xfrm>
          <a:prstGeom prst="rect">
            <a:avLst/>
          </a:prstGeom>
          <a:ln>
            <a:solidFill>
              <a:schemeClr val="accent2"/>
            </a:solidFill>
          </a:ln>
        </p:spPr>
      </p:pic>
    </p:spTree>
    <p:extLst>
      <p:ext uri="{BB962C8B-B14F-4D97-AF65-F5344CB8AC3E}">
        <p14:creationId xmlns:p14="http://schemas.microsoft.com/office/powerpoint/2010/main" val="92674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59D71E-402A-4A3C-BF75-AFD267038C49}"/>
              </a:ext>
            </a:extLst>
          </p:cNvPr>
          <p:cNvSpPr>
            <a:spLocks noGrp="1"/>
          </p:cNvSpPr>
          <p:nvPr>
            <p:ph type="title"/>
          </p:nvPr>
        </p:nvSpPr>
        <p:spPr>
          <a:xfrm>
            <a:off x="311700" y="1106125"/>
            <a:ext cx="8520600" cy="1963500"/>
          </a:xfrm>
        </p:spPr>
        <p:txBody>
          <a:bodyPr wrap="square" anchor="b">
            <a:normAutofit/>
          </a:bodyPr>
          <a:lstStyle/>
          <a:p>
            <a:r>
              <a:rPr lang="en-US" sz="11100" dirty="0"/>
              <a:t>Data + Model</a:t>
            </a:r>
          </a:p>
        </p:txBody>
      </p:sp>
      <p:sp>
        <p:nvSpPr>
          <p:cNvPr id="11" name="Text Placeholder 2">
            <a:extLst>
              <a:ext uri="{FF2B5EF4-FFF2-40B4-BE49-F238E27FC236}">
                <a16:creationId xmlns:a16="http://schemas.microsoft.com/office/drawing/2014/main" id="{ECC4AEDC-695A-4D9B-80D6-56F804355DA5}"/>
              </a:ext>
            </a:extLst>
          </p:cNvPr>
          <p:cNvSpPr>
            <a:spLocks noGrp="1"/>
          </p:cNvSpPr>
          <p:nvPr>
            <p:ph type="body" idx="1"/>
          </p:nvPr>
        </p:nvSpPr>
        <p:spPr>
          <a:xfrm>
            <a:off x="311700" y="3152225"/>
            <a:ext cx="8520600" cy="1300800"/>
          </a:xfrm>
        </p:spPr>
        <p:txBody>
          <a:bodyPr/>
          <a:lstStyle/>
          <a:p>
            <a:pPr algn="l"/>
            <a:r>
              <a:rPr lang="en-US" dirty="0"/>
              <a:t>147M multi-turn dialogue from Reddit</a:t>
            </a:r>
          </a:p>
          <a:p>
            <a:pPr algn="l"/>
            <a:r>
              <a:rPr lang="en-US" dirty="0"/>
              <a:t>Pretrained model from Transformers Library</a:t>
            </a:r>
          </a:p>
        </p:txBody>
      </p:sp>
      <p:sp>
        <p:nvSpPr>
          <p:cNvPr id="5" name="Slide Number Placeholder 4">
            <a:extLst>
              <a:ext uri="{FF2B5EF4-FFF2-40B4-BE49-F238E27FC236}">
                <a16:creationId xmlns:a16="http://schemas.microsoft.com/office/drawing/2014/main" id="{B78CC4A2-F120-4A51-A2D7-9C06E58C4BBB}"/>
              </a:ext>
            </a:extLst>
          </p:cNvPr>
          <p:cNvSpPr>
            <a:spLocks noGrp="1"/>
          </p:cNvSpPr>
          <p:nvPr>
            <p:ph type="sldNum" idx="12"/>
          </p:nvPr>
        </p:nvSpPr>
        <p:spPr>
          <a:xfrm>
            <a:off x="8262908" y="473146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23</a:t>
            </a:fld>
            <a:endParaRPr lang="en" sz="900"/>
          </a:p>
        </p:txBody>
      </p:sp>
    </p:spTree>
    <p:extLst>
      <p:ext uri="{BB962C8B-B14F-4D97-AF65-F5344CB8AC3E}">
        <p14:creationId xmlns:p14="http://schemas.microsoft.com/office/powerpoint/2010/main" val="4126934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tep by Step NLP Part 1: Get Chatbot Running on VM in Jupyter Notebook">
            <a:hlinkClick r:id="" action="ppaction://media"/>
            <a:extLst>
              <a:ext uri="{FF2B5EF4-FFF2-40B4-BE49-F238E27FC236}">
                <a16:creationId xmlns:a16="http://schemas.microsoft.com/office/drawing/2014/main" id="{7DDA0D4E-E6BC-4187-A58B-0C8C16B23738}"/>
              </a:ext>
            </a:extLst>
          </p:cNvPr>
          <p:cNvPicPr>
            <a:picLocks noRot="1" noChangeAspect="1"/>
          </p:cNvPicPr>
          <p:nvPr>
            <a:videoFile r:link="rId1"/>
          </p:nvPr>
        </p:nvPicPr>
        <p:blipFill>
          <a:blip r:embed="rId4"/>
          <a:stretch>
            <a:fillRect/>
          </a:stretch>
        </p:blipFill>
        <p:spPr>
          <a:xfrm>
            <a:off x="1541584" y="35887"/>
            <a:ext cx="6219092" cy="4664319"/>
          </a:xfrm>
          <a:prstGeom prst="rect">
            <a:avLst/>
          </a:prstGeom>
        </p:spPr>
      </p:pic>
      <p:sp>
        <p:nvSpPr>
          <p:cNvPr id="6" name="Text Placeholder 5">
            <a:extLst>
              <a:ext uri="{FF2B5EF4-FFF2-40B4-BE49-F238E27FC236}">
                <a16:creationId xmlns:a16="http://schemas.microsoft.com/office/drawing/2014/main" id="{3462722E-8216-4D03-859B-BF056138948B}"/>
              </a:ext>
            </a:extLst>
          </p:cNvPr>
          <p:cNvSpPr>
            <a:spLocks noGrp="1"/>
          </p:cNvSpPr>
          <p:nvPr>
            <p:ph type="body" idx="1"/>
          </p:nvPr>
        </p:nvSpPr>
        <p:spPr>
          <a:xfrm>
            <a:off x="3371880" y="4625717"/>
            <a:ext cx="2610466" cy="605100"/>
          </a:xfrm>
        </p:spPr>
        <p:txBody>
          <a:bodyPr/>
          <a:lstStyle/>
          <a:p>
            <a:pPr algn="ctr"/>
            <a:r>
              <a:rPr lang="en-US" sz="1200" dirty="0"/>
              <a:t>https://youtu.be/VHMBDBdwTY0</a:t>
            </a:r>
          </a:p>
        </p:txBody>
      </p:sp>
      <p:sp>
        <p:nvSpPr>
          <p:cNvPr id="4" name="Slide Number Placeholder 3">
            <a:extLst>
              <a:ext uri="{FF2B5EF4-FFF2-40B4-BE49-F238E27FC236}">
                <a16:creationId xmlns:a16="http://schemas.microsoft.com/office/drawing/2014/main" id="{0F930B08-1771-4180-AD89-52AF3E9131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93263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8A38B-6128-4330-AC78-028CDC198A6C}"/>
              </a:ext>
            </a:extLst>
          </p:cNvPr>
          <p:cNvSpPr>
            <a:spLocks noGrp="1"/>
          </p:cNvSpPr>
          <p:nvPr>
            <p:ph type="title"/>
          </p:nvPr>
        </p:nvSpPr>
        <p:spPr/>
        <p:txBody>
          <a:bodyPr/>
          <a:lstStyle/>
          <a:p>
            <a:pPr lvl="0"/>
            <a:r>
              <a:rPr lang="en-US" dirty="0">
                <a:solidFill>
                  <a:schemeClr val="bg1">
                    <a:lumMod val="85000"/>
                  </a:schemeClr>
                </a:solidFill>
              </a:rPr>
              <a:t>💸 The Problem</a:t>
            </a:r>
            <a:br>
              <a:rPr lang="en-US" dirty="0"/>
            </a:br>
            <a:r>
              <a:rPr lang="en-US" dirty="0">
                <a:solidFill>
                  <a:schemeClr val="bg1">
                    <a:lumMod val="85000"/>
                  </a:schemeClr>
                </a:solidFill>
              </a:rPr>
              <a:t>🤖Data + Model</a:t>
            </a:r>
            <a:br>
              <a:rPr lang="en-US" dirty="0">
                <a:solidFill>
                  <a:schemeClr val="bg1">
                    <a:lumMod val="85000"/>
                  </a:schemeClr>
                </a:solidFill>
              </a:rPr>
            </a:br>
            <a:r>
              <a:rPr lang="en-US" dirty="0">
                <a:solidFill>
                  <a:schemeClr val="tx1"/>
                </a:solidFill>
              </a:rPr>
              <a:t>🌐 Web App</a:t>
            </a:r>
            <a:br>
              <a:rPr lang="en-US" dirty="0">
                <a:solidFill>
                  <a:schemeClr val="bg1">
                    <a:lumMod val="85000"/>
                  </a:schemeClr>
                </a:solidFill>
              </a:rPr>
            </a:br>
            <a:r>
              <a:rPr lang="en-US" dirty="0">
                <a:solidFill>
                  <a:schemeClr val="bg1">
                    <a:lumMod val="85000"/>
                  </a:schemeClr>
                </a:solidFill>
              </a:rPr>
              <a:t>☁️ Into the Cloud </a:t>
            </a:r>
            <a:br>
              <a:rPr lang="en-US" dirty="0"/>
            </a:br>
            <a:endParaRPr lang="en-US" dirty="0"/>
          </a:p>
        </p:txBody>
      </p:sp>
    </p:spTree>
    <p:extLst>
      <p:ext uri="{BB962C8B-B14F-4D97-AF65-F5344CB8AC3E}">
        <p14:creationId xmlns:p14="http://schemas.microsoft.com/office/powerpoint/2010/main" val="2141900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web app? no thanks, I have photoshop on my macbook. - Hipster - quickmeme">
            <a:extLst>
              <a:ext uri="{FF2B5EF4-FFF2-40B4-BE49-F238E27FC236}">
                <a16:creationId xmlns:a16="http://schemas.microsoft.com/office/drawing/2014/main" id="{6D65D133-B275-4759-8EA1-5C80FDCDC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203" y="1120197"/>
            <a:ext cx="2540567" cy="38066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C4C590D-446F-47D1-8E66-153C7D8383C4}"/>
              </a:ext>
            </a:extLst>
          </p:cNvPr>
          <p:cNvPicPr>
            <a:picLocks noChangeAspect="1"/>
          </p:cNvPicPr>
          <p:nvPr/>
        </p:nvPicPr>
        <p:blipFill>
          <a:blip r:embed="rId4"/>
          <a:stretch>
            <a:fillRect/>
          </a:stretch>
        </p:blipFill>
        <p:spPr>
          <a:xfrm>
            <a:off x="1504491" y="1120197"/>
            <a:ext cx="2222851" cy="3852466"/>
          </a:xfrm>
          <a:prstGeom prst="rect">
            <a:avLst/>
          </a:prstGeom>
        </p:spPr>
      </p:pic>
      <p:sp>
        <p:nvSpPr>
          <p:cNvPr id="7" name="TextBox 6">
            <a:extLst>
              <a:ext uri="{FF2B5EF4-FFF2-40B4-BE49-F238E27FC236}">
                <a16:creationId xmlns:a16="http://schemas.microsoft.com/office/drawing/2014/main" id="{529AEFAD-E442-4F9D-8E99-22B2E9DC70E4}"/>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spTree>
    <p:extLst>
      <p:ext uri="{BB962C8B-B14F-4D97-AF65-F5344CB8AC3E}">
        <p14:creationId xmlns:p14="http://schemas.microsoft.com/office/powerpoint/2010/main" val="2417991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uke avatar">
            <a:extLst>
              <a:ext uri="{FF2B5EF4-FFF2-40B4-BE49-F238E27FC236}">
                <a16:creationId xmlns:a16="http://schemas.microsoft.com/office/drawing/2014/main" id="{D1F44F2B-E0BA-4B6B-BA48-275FA95A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921" y="2610349"/>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C1EF2A-BF73-41E9-8C0C-CA697C22C3AA}"/>
              </a:ext>
            </a:extLst>
          </p:cNvPr>
          <p:cNvSpPr>
            <a:spLocks noGrp="1"/>
          </p:cNvSpPr>
          <p:nvPr>
            <p:ph type="title"/>
          </p:nvPr>
        </p:nvSpPr>
        <p:spPr/>
        <p:txBody>
          <a:bodyPr wrap="square" anchor="b">
            <a:normAutofit fontScale="90000"/>
          </a:bodyPr>
          <a:lstStyle/>
          <a:p>
            <a:r>
              <a:rPr lang="en-US" dirty="0"/>
              <a:t>Meet Brent</a:t>
            </a:r>
          </a:p>
        </p:txBody>
      </p:sp>
      <p:sp>
        <p:nvSpPr>
          <p:cNvPr id="3" name="Text Placeholder 2">
            <a:extLst>
              <a:ext uri="{FF2B5EF4-FFF2-40B4-BE49-F238E27FC236}">
                <a16:creationId xmlns:a16="http://schemas.microsoft.com/office/drawing/2014/main" id="{079BDC91-E0A2-4EE2-B09D-322251DD3953}"/>
              </a:ext>
            </a:extLst>
          </p:cNvPr>
          <p:cNvSpPr>
            <a:spLocks noGrp="1"/>
          </p:cNvSpPr>
          <p:nvPr>
            <p:ph type="body" idx="1"/>
          </p:nvPr>
        </p:nvSpPr>
        <p:spPr/>
        <p:txBody>
          <a:bodyPr wrap="square" anchor="t">
            <a:normAutofit/>
          </a:bodyPr>
          <a:lstStyle/>
          <a:p>
            <a:pPr marL="139700" indent="0">
              <a:lnSpc>
                <a:spcPct val="90000"/>
              </a:lnSpc>
              <a:spcAft>
                <a:spcPts val="600"/>
              </a:spcAft>
              <a:buNone/>
            </a:pPr>
            <a:endParaRPr lang="en-US" sz="1800" dirty="0"/>
          </a:p>
          <a:p>
            <a:pPr>
              <a:lnSpc>
                <a:spcPct val="90000"/>
              </a:lnSpc>
              <a:spcAft>
                <a:spcPts val="600"/>
              </a:spcAft>
            </a:pPr>
            <a:r>
              <a:rPr lang="en-US" sz="1800" dirty="0"/>
              <a:t>Software Engineer @ </a:t>
            </a:r>
            <a:r>
              <a:rPr lang="en-US" sz="1800" dirty="0" err="1"/>
              <a:t>Dooracle</a:t>
            </a:r>
            <a:endParaRPr lang="en-US" sz="1800" dirty="0"/>
          </a:p>
          <a:p>
            <a:pPr>
              <a:lnSpc>
                <a:spcPct val="90000"/>
              </a:lnSpc>
              <a:spcAft>
                <a:spcPts val="600"/>
              </a:spcAft>
            </a:pPr>
            <a:endParaRPr lang="en-US" sz="1800" dirty="0"/>
          </a:p>
          <a:p>
            <a:pPr>
              <a:lnSpc>
                <a:spcPct val="90000"/>
              </a:lnSpc>
              <a:spcAft>
                <a:spcPts val="600"/>
              </a:spcAft>
            </a:pPr>
            <a:endParaRPr lang="en-US" sz="1800" dirty="0"/>
          </a:p>
          <a:p>
            <a:pPr marL="139700" indent="0">
              <a:lnSpc>
                <a:spcPct val="90000"/>
              </a:lnSpc>
              <a:spcAft>
                <a:spcPts val="600"/>
              </a:spcAft>
              <a:buNone/>
            </a:pPr>
            <a:endParaRPr lang="en-US" sz="1800" dirty="0"/>
          </a:p>
          <a:p>
            <a:pPr marL="139700" indent="0">
              <a:lnSpc>
                <a:spcPct val="90000"/>
              </a:lnSpc>
              <a:spcAft>
                <a:spcPts val="600"/>
              </a:spcAft>
              <a:buNone/>
            </a:pPr>
            <a:endParaRPr lang="en-US" sz="1800" dirty="0"/>
          </a:p>
          <a:p>
            <a:pPr>
              <a:lnSpc>
                <a:spcPct val="90000"/>
              </a:lnSpc>
              <a:spcAft>
                <a:spcPts val="600"/>
              </a:spcAft>
            </a:pPr>
            <a:r>
              <a:rPr lang="en-US" sz="1800" dirty="0"/>
              <a:t>Jay says he thinks “Flask?”</a:t>
            </a:r>
          </a:p>
        </p:txBody>
      </p:sp>
      <p:pic>
        <p:nvPicPr>
          <p:cNvPr id="12" name="Picture 11">
            <a:extLst>
              <a:ext uri="{FF2B5EF4-FFF2-40B4-BE49-F238E27FC236}">
                <a16:creationId xmlns:a16="http://schemas.microsoft.com/office/drawing/2014/main" id="{0685A7EE-D4B8-4D26-AC31-0DEAA4D63A59}"/>
              </a:ext>
            </a:extLst>
          </p:cNvPr>
          <p:cNvPicPr>
            <a:picLocks noChangeAspect="1"/>
          </p:cNvPicPr>
          <p:nvPr/>
        </p:nvPicPr>
        <p:blipFill>
          <a:blip r:embed="rId4"/>
          <a:stretch>
            <a:fillRect/>
          </a:stretch>
        </p:blipFill>
        <p:spPr>
          <a:xfrm>
            <a:off x="4272521" y="1035820"/>
            <a:ext cx="2057400" cy="1537855"/>
          </a:xfrm>
          <a:prstGeom prst="rect">
            <a:avLst/>
          </a:prstGeom>
        </p:spPr>
      </p:pic>
      <p:sp>
        <p:nvSpPr>
          <p:cNvPr id="8" name="TextBox 7">
            <a:extLst>
              <a:ext uri="{FF2B5EF4-FFF2-40B4-BE49-F238E27FC236}">
                <a16:creationId xmlns:a16="http://schemas.microsoft.com/office/drawing/2014/main" id="{21D7BA9F-1732-4701-A5D1-622333281ED2}"/>
              </a:ext>
            </a:extLst>
          </p:cNvPr>
          <p:cNvSpPr txBox="1"/>
          <p:nvPr/>
        </p:nvSpPr>
        <p:spPr>
          <a:xfrm>
            <a:off x="7024075" y="1481581"/>
            <a:ext cx="831954" cy="646331"/>
          </a:xfrm>
          <a:prstGeom prst="rect">
            <a:avLst/>
          </a:prstGeom>
          <a:noFill/>
        </p:spPr>
        <p:txBody>
          <a:bodyPr wrap="square">
            <a:spAutoFit/>
          </a:bodyPr>
          <a:lstStyle/>
          <a:p>
            <a:r>
              <a:rPr lang="en-US" sz="3600" dirty="0"/>
              <a:t>⚗️</a:t>
            </a:r>
          </a:p>
        </p:txBody>
      </p:sp>
      <p:sp>
        <p:nvSpPr>
          <p:cNvPr id="9" name="TextBox 8">
            <a:extLst>
              <a:ext uri="{FF2B5EF4-FFF2-40B4-BE49-F238E27FC236}">
                <a16:creationId xmlns:a16="http://schemas.microsoft.com/office/drawing/2014/main" id="{26E0E74C-8EA3-441E-881B-E4E8847533D0}"/>
              </a:ext>
            </a:extLst>
          </p:cNvPr>
          <p:cNvSpPr txBox="1"/>
          <p:nvPr/>
        </p:nvSpPr>
        <p:spPr>
          <a:xfrm>
            <a:off x="4885244" y="3321957"/>
            <a:ext cx="831954" cy="646331"/>
          </a:xfrm>
          <a:prstGeom prst="rect">
            <a:avLst/>
          </a:prstGeom>
          <a:noFill/>
        </p:spPr>
        <p:txBody>
          <a:bodyPr wrap="square">
            <a:spAutoFit/>
          </a:bodyPr>
          <a:lstStyle/>
          <a:p>
            <a:r>
              <a:rPr lang="en-US" sz="3600" dirty="0"/>
              <a:t>🃏️</a:t>
            </a:r>
          </a:p>
        </p:txBody>
      </p:sp>
      <p:sp>
        <p:nvSpPr>
          <p:cNvPr id="10" name="TextBox 9">
            <a:extLst>
              <a:ext uri="{FF2B5EF4-FFF2-40B4-BE49-F238E27FC236}">
                <a16:creationId xmlns:a16="http://schemas.microsoft.com/office/drawing/2014/main" id="{D7138C59-1DFC-4B59-9DE6-C25F7F4FB80E}"/>
              </a:ext>
            </a:extLst>
          </p:cNvPr>
          <p:cNvSpPr txBox="1"/>
          <p:nvPr/>
        </p:nvSpPr>
        <p:spPr>
          <a:xfrm>
            <a:off x="6606390" y="4698475"/>
            <a:ext cx="1504462" cy="307777"/>
          </a:xfrm>
          <a:prstGeom prst="rect">
            <a:avLst/>
          </a:prstGeom>
          <a:noFill/>
        </p:spPr>
        <p:txBody>
          <a:bodyPr wrap="square">
            <a:spAutoFit/>
          </a:bodyPr>
          <a:lstStyle/>
          <a:p>
            <a:pPr algn="ctr"/>
            <a:r>
              <a:rPr lang="en-US" dirty="0">
                <a:hlinkClick r:id="rId5"/>
              </a:rPr>
              <a:t>The Brent Effect</a:t>
            </a:r>
            <a:endParaRPr lang="en-US" dirty="0"/>
          </a:p>
        </p:txBody>
      </p:sp>
    </p:spTree>
    <p:extLst>
      <p:ext uri="{BB962C8B-B14F-4D97-AF65-F5344CB8AC3E}">
        <p14:creationId xmlns:p14="http://schemas.microsoft.com/office/powerpoint/2010/main" val="19064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6D7793-5677-4C21-8964-AAC403C15E13}"/>
              </a:ext>
            </a:extLst>
          </p:cNvPr>
          <p:cNvSpPr>
            <a:spLocks noGrp="1"/>
          </p:cNvSpPr>
          <p:nvPr>
            <p:ph type="body" idx="1"/>
          </p:nvPr>
        </p:nvSpPr>
        <p:spPr/>
        <p:txBody>
          <a:bodyPr/>
          <a:lstStyle/>
          <a:p>
            <a:r>
              <a:rPr lang="en-US" sz="1000" dirty="0"/>
              <a:t>https://github.com/bhargavramdr/Gotham-chatbot</a:t>
            </a:r>
          </a:p>
        </p:txBody>
      </p:sp>
      <p:pic>
        <p:nvPicPr>
          <p:cNvPr id="5" name="Picture 4">
            <a:extLst>
              <a:ext uri="{FF2B5EF4-FFF2-40B4-BE49-F238E27FC236}">
                <a16:creationId xmlns:a16="http://schemas.microsoft.com/office/drawing/2014/main" id="{7BBA40D7-660E-467E-B418-758952E35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54" y="740768"/>
            <a:ext cx="7180192" cy="327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262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tep by Step NLP Part 2: Open-Source Chatbot UI and DialoGPT Intelligence Upgrade">
            <a:hlinkClick r:id="" action="ppaction://media"/>
            <a:extLst>
              <a:ext uri="{FF2B5EF4-FFF2-40B4-BE49-F238E27FC236}">
                <a16:creationId xmlns:a16="http://schemas.microsoft.com/office/drawing/2014/main" id="{3D90D556-AE96-413C-945C-2F3B267C955A}"/>
              </a:ext>
            </a:extLst>
          </p:cNvPr>
          <p:cNvPicPr>
            <a:picLocks noRot="1" noChangeAspect="1"/>
          </p:cNvPicPr>
          <p:nvPr>
            <a:videoFile r:link="rId1"/>
          </p:nvPr>
        </p:nvPicPr>
        <p:blipFill>
          <a:blip r:embed="rId4"/>
          <a:stretch>
            <a:fillRect/>
          </a:stretch>
        </p:blipFill>
        <p:spPr>
          <a:xfrm>
            <a:off x="1541584" y="35887"/>
            <a:ext cx="6219092" cy="4664319"/>
          </a:xfrm>
          <a:prstGeom prst="rect">
            <a:avLst/>
          </a:prstGeom>
        </p:spPr>
      </p:pic>
      <p:sp>
        <p:nvSpPr>
          <p:cNvPr id="6" name="Text Placeholder 5">
            <a:extLst>
              <a:ext uri="{FF2B5EF4-FFF2-40B4-BE49-F238E27FC236}">
                <a16:creationId xmlns:a16="http://schemas.microsoft.com/office/drawing/2014/main" id="{3462722E-8216-4D03-859B-BF056138948B}"/>
              </a:ext>
            </a:extLst>
          </p:cNvPr>
          <p:cNvSpPr>
            <a:spLocks noGrp="1"/>
          </p:cNvSpPr>
          <p:nvPr>
            <p:ph type="body" idx="1"/>
          </p:nvPr>
        </p:nvSpPr>
        <p:spPr>
          <a:xfrm>
            <a:off x="3371880" y="4625717"/>
            <a:ext cx="2400238" cy="605100"/>
          </a:xfrm>
        </p:spPr>
        <p:txBody>
          <a:bodyPr/>
          <a:lstStyle/>
          <a:p>
            <a:pPr algn="ctr"/>
            <a:r>
              <a:rPr lang="en-US" sz="1200" dirty="0"/>
              <a:t>https://youtu.be/JRAIZeZ7IfA</a:t>
            </a:r>
          </a:p>
        </p:txBody>
      </p:sp>
      <p:sp>
        <p:nvSpPr>
          <p:cNvPr id="4" name="Slide Number Placeholder 3">
            <a:extLst>
              <a:ext uri="{FF2B5EF4-FFF2-40B4-BE49-F238E27FC236}">
                <a16:creationId xmlns:a16="http://schemas.microsoft.com/office/drawing/2014/main" id="{0F930B08-1771-4180-AD89-52AF3E9131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4965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CC466-2A69-4E79-992E-016A1DB6181C}"/>
              </a:ext>
            </a:extLst>
          </p:cNvPr>
          <p:cNvSpPr>
            <a:spLocks noGrp="1"/>
          </p:cNvSpPr>
          <p:nvPr>
            <p:ph type="title"/>
          </p:nvPr>
        </p:nvSpPr>
        <p:spPr/>
        <p:txBody>
          <a:bodyPr/>
          <a:lstStyle/>
          <a:p>
            <a:pPr algn="l"/>
            <a:r>
              <a:rPr lang="en-US" dirty="0">
                <a:solidFill>
                  <a:schemeClr val="accent1"/>
                </a:solidFill>
              </a:rPr>
              <a:t>Have you ever used a chatbot?</a:t>
            </a:r>
          </a:p>
        </p:txBody>
      </p:sp>
      <p:sp>
        <p:nvSpPr>
          <p:cNvPr id="4" name="Slide Number Placeholder 3">
            <a:extLst>
              <a:ext uri="{FF2B5EF4-FFF2-40B4-BE49-F238E27FC236}">
                <a16:creationId xmlns:a16="http://schemas.microsoft.com/office/drawing/2014/main" id="{101651EF-DD33-4068-B004-A1DE19CA2340}"/>
              </a:ext>
            </a:extLst>
          </p:cNvPr>
          <p:cNvSpPr>
            <a:spLocks noGrp="1"/>
          </p:cNvSpPr>
          <p:nvPr>
            <p:ph type="sldNum" idx="4294967295"/>
          </p:nvPr>
        </p:nvSpPr>
        <p:spPr>
          <a:xfrm>
            <a:off x="8596313" y="4730750"/>
            <a:ext cx="547687" cy="393700"/>
          </a:xfrm>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4098" name="Picture 2">
            <a:extLst>
              <a:ext uri="{FF2B5EF4-FFF2-40B4-BE49-F238E27FC236}">
                <a16:creationId xmlns:a16="http://schemas.microsoft.com/office/drawing/2014/main" id="{D2C3F2B6-0ADD-45F1-B731-045C09E62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8" y="3292865"/>
            <a:ext cx="1516874" cy="151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2A0BBC-E748-43D0-81AF-55FA21C0EDBF}"/>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pic>
        <p:nvPicPr>
          <p:cNvPr id="10" name="Picture 9">
            <a:extLst>
              <a:ext uri="{FF2B5EF4-FFF2-40B4-BE49-F238E27FC236}">
                <a16:creationId xmlns:a16="http://schemas.microsoft.com/office/drawing/2014/main" id="{E7086475-D0C2-410F-952A-FD604802EBF1}"/>
              </a:ext>
            </a:extLst>
          </p:cNvPr>
          <p:cNvPicPr>
            <a:picLocks noChangeAspect="1"/>
          </p:cNvPicPr>
          <p:nvPr/>
        </p:nvPicPr>
        <p:blipFill>
          <a:blip r:embed="rId4"/>
          <a:stretch>
            <a:fillRect/>
          </a:stretch>
        </p:blipFill>
        <p:spPr>
          <a:xfrm>
            <a:off x="6896745" y="1397977"/>
            <a:ext cx="2071848" cy="3547957"/>
          </a:xfrm>
          <a:prstGeom prst="rect">
            <a:avLst/>
          </a:prstGeom>
        </p:spPr>
      </p:pic>
      <p:pic>
        <p:nvPicPr>
          <p:cNvPr id="4100" name="Picture 4" descr="14 Best Chatbot Examples 2021: Most Intelligent and Innovative -  thecxinsights">
            <a:extLst>
              <a:ext uri="{FF2B5EF4-FFF2-40B4-BE49-F238E27FC236}">
                <a16:creationId xmlns:a16="http://schemas.microsoft.com/office/drawing/2014/main" id="{EF9ECB8B-CEC8-4AA8-8815-D177289075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196" y="3292864"/>
            <a:ext cx="2669962" cy="143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833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CC466-2A69-4E79-992E-016A1DB6181C}"/>
              </a:ext>
            </a:extLst>
          </p:cNvPr>
          <p:cNvSpPr>
            <a:spLocks noGrp="1"/>
          </p:cNvSpPr>
          <p:nvPr>
            <p:ph type="title"/>
          </p:nvPr>
        </p:nvSpPr>
        <p:spPr/>
        <p:txBody>
          <a:bodyPr/>
          <a:lstStyle/>
          <a:p>
            <a:pPr algn="l"/>
            <a:r>
              <a:rPr lang="en-US" dirty="0">
                <a:solidFill>
                  <a:schemeClr val="accent1"/>
                </a:solidFill>
              </a:rPr>
              <a:t>What questions do you have?</a:t>
            </a:r>
          </a:p>
        </p:txBody>
      </p:sp>
      <p:sp>
        <p:nvSpPr>
          <p:cNvPr id="4" name="Slide Number Placeholder 3">
            <a:extLst>
              <a:ext uri="{FF2B5EF4-FFF2-40B4-BE49-F238E27FC236}">
                <a16:creationId xmlns:a16="http://schemas.microsoft.com/office/drawing/2014/main" id="{101651EF-DD33-4068-B004-A1DE19CA2340}"/>
              </a:ext>
            </a:extLst>
          </p:cNvPr>
          <p:cNvSpPr>
            <a:spLocks noGrp="1"/>
          </p:cNvSpPr>
          <p:nvPr>
            <p:ph type="sldNum" idx="4294967295"/>
          </p:nvPr>
        </p:nvSpPr>
        <p:spPr>
          <a:xfrm>
            <a:off x="8596313" y="4730750"/>
            <a:ext cx="547687" cy="393700"/>
          </a:xfrm>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098" name="Picture 2">
            <a:extLst>
              <a:ext uri="{FF2B5EF4-FFF2-40B4-BE49-F238E27FC236}">
                <a16:creationId xmlns:a16="http://schemas.microsoft.com/office/drawing/2014/main" id="{D2C3F2B6-0ADD-45F1-B731-045C09E62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48" y="3292865"/>
            <a:ext cx="1516874" cy="151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2A0BBC-E748-43D0-81AF-55FA21C0EDBF}"/>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pic>
        <p:nvPicPr>
          <p:cNvPr id="5124" name="Picture 4">
            <a:extLst>
              <a:ext uri="{FF2B5EF4-FFF2-40B4-BE49-F238E27FC236}">
                <a16:creationId xmlns:a16="http://schemas.microsoft.com/office/drawing/2014/main" id="{74987BF8-14F8-43C9-91A7-5B3E598D1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48" y="3254280"/>
            <a:ext cx="1516874" cy="15168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7512659-900F-46BE-883C-3C94ACE0F195}"/>
              </a:ext>
            </a:extLst>
          </p:cNvPr>
          <p:cNvPicPr>
            <a:picLocks noChangeAspect="1"/>
          </p:cNvPicPr>
          <p:nvPr/>
        </p:nvPicPr>
        <p:blipFill>
          <a:blip r:embed="rId3"/>
          <a:stretch>
            <a:fillRect/>
          </a:stretch>
        </p:blipFill>
        <p:spPr>
          <a:xfrm>
            <a:off x="6623792" y="1182191"/>
            <a:ext cx="2208508" cy="3820506"/>
          </a:xfrm>
          <a:prstGeom prst="rect">
            <a:avLst/>
          </a:prstGeom>
        </p:spPr>
      </p:pic>
      <p:pic>
        <p:nvPicPr>
          <p:cNvPr id="7170" name="Picture 2">
            <a:extLst>
              <a:ext uri="{FF2B5EF4-FFF2-40B4-BE49-F238E27FC236}">
                <a16:creationId xmlns:a16="http://schemas.microsoft.com/office/drawing/2014/main" id="{CBC10BAC-BC70-483A-854B-384AB0A14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01" y="3254279"/>
            <a:ext cx="1555459" cy="155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50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322E4-9B29-4BFC-BE9F-D759EE1D6B46}"/>
              </a:ext>
            </a:extLst>
          </p:cNvPr>
          <p:cNvSpPr>
            <a:spLocks noGrp="1"/>
          </p:cNvSpPr>
          <p:nvPr>
            <p:ph type="title"/>
          </p:nvPr>
        </p:nvSpPr>
        <p:spPr/>
        <p:txBody>
          <a:bodyPr/>
          <a:lstStyle/>
          <a:p>
            <a:r>
              <a:rPr lang="en-US" dirty="0"/>
              <a:t>Jay and Brent</a:t>
            </a:r>
          </a:p>
        </p:txBody>
      </p:sp>
      <p:sp>
        <p:nvSpPr>
          <p:cNvPr id="5" name="Text Placeholder 4">
            <a:extLst>
              <a:ext uri="{FF2B5EF4-FFF2-40B4-BE49-F238E27FC236}">
                <a16:creationId xmlns:a16="http://schemas.microsoft.com/office/drawing/2014/main" id="{A85ED3E4-C07B-456A-8FC5-A86CE393FE53}"/>
              </a:ext>
            </a:extLst>
          </p:cNvPr>
          <p:cNvSpPr>
            <a:spLocks noGrp="1"/>
          </p:cNvSpPr>
          <p:nvPr>
            <p:ph type="body" idx="1"/>
          </p:nvPr>
        </p:nvSpPr>
        <p:spPr/>
        <p:txBody>
          <a:bodyPr/>
          <a:lstStyle/>
          <a:p>
            <a:r>
              <a:rPr lang="en-US" dirty="0"/>
              <a:t>“Nice! Did you say you going to use Docker to deploy the webapp?”</a:t>
            </a:r>
          </a:p>
          <a:p>
            <a:r>
              <a:rPr lang="en-US" dirty="0"/>
              <a:t>“Can you show me please?!”</a:t>
            </a:r>
          </a:p>
        </p:txBody>
      </p:sp>
      <p:sp>
        <p:nvSpPr>
          <p:cNvPr id="6" name="Text Placeholder 5">
            <a:extLst>
              <a:ext uri="{FF2B5EF4-FFF2-40B4-BE49-F238E27FC236}">
                <a16:creationId xmlns:a16="http://schemas.microsoft.com/office/drawing/2014/main" id="{FB02770B-B50C-4985-AADE-C5226AF51A96}"/>
              </a:ext>
            </a:extLst>
          </p:cNvPr>
          <p:cNvSpPr>
            <a:spLocks noGrp="1"/>
          </p:cNvSpPr>
          <p:nvPr>
            <p:ph type="body" idx="2"/>
          </p:nvPr>
        </p:nvSpPr>
        <p:spPr/>
        <p:txBody>
          <a:bodyPr/>
          <a:lstStyle/>
          <a:p>
            <a:r>
              <a:rPr lang="en-US" dirty="0"/>
              <a:t>“Yeah, we’ll use containers images.”</a:t>
            </a:r>
          </a:p>
          <a:p>
            <a:r>
              <a:rPr lang="en-US" dirty="0"/>
              <a:t>“Download Docker Desktop and I’ll show you how to do it on your computer.”</a:t>
            </a:r>
          </a:p>
        </p:txBody>
      </p:sp>
      <p:sp>
        <p:nvSpPr>
          <p:cNvPr id="3" name="Slide Number Placeholder 2">
            <a:extLst>
              <a:ext uri="{FF2B5EF4-FFF2-40B4-BE49-F238E27FC236}">
                <a16:creationId xmlns:a16="http://schemas.microsoft.com/office/drawing/2014/main" id="{55CE2D46-9F93-48FF-80C9-B123243810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7" name="Picture 2" descr="Dev avatar">
            <a:extLst>
              <a:ext uri="{FF2B5EF4-FFF2-40B4-BE49-F238E27FC236}">
                <a16:creationId xmlns:a16="http://schemas.microsoft.com/office/drawing/2014/main" id="{C36F022C-A9DD-477F-A0B2-776FE6A39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169" y="2261821"/>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2" descr="Luke avatar">
            <a:extLst>
              <a:ext uri="{FF2B5EF4-FFF2-40B4-BE49-F238E27FC236}">
                <a16:creationId xmlns:a16="http://schemas.microsoft.com/office/drawing/2014/main" id="{622CF2BA-EF4D-4FB0-BFD4-65B18D0C3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650" y="2261821"/>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1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C956F9-48A2-4F6E-AFB9-6C4F3E40FC0D}"/>
              </a:ext>
            </a:extLst>
          </p:cNvPr>
          <p:cNvSpPr>
            <a:spLocks noGrp="1"/>
          </p:cNvSpPr>
          <p:nvPr>
            <p:ph type="title"/>
          </p:nvPr>
        </p:nvSpPr>
        <p:spPr/>
        <p:txBody>
          <a:bodyPr/>
          <a:lstStyle/>
          <a:p>
            <a:r>
              <a:rPr lang="en-US" dirty="0"/>
              <a:t>From Virtual Machines to Containers</a:t>
            </a:r>
          </a:p>
        </p:txBody>
      </p:sp>
      <p:sp>
        <p:nvSpPr>
          <p:cNvPr id="5" name="Text Placeholder 4">
            <a:extLst>
              <a:ext uri="{FF2B5EF4-FFF2-40B4-BE49-F238E27FC236}">
                <a16:creationId xmlns:a16="http://schemas.microsoft.com/office/drawing/2014/main" id="{B84A99B9-80EF-4CCC-B54F-C21C1A00396E}"/>
              </a:ext>
            </a:extLst>
          </p:cNvPr>
          <p:cNvSpPr>
            <a:spLocks noGrp="1"/>
          </p:cNvSpPr>
          <p:nvPr>
            <p:ph type="body" idx="1"/>
          </p:nvPr>
        </p:nvSpPr>
        <p:spPr>
          <a:xfrm>
            <a:off x="311700" y="1152475"/>
            <a:ext cx="5737408" cy="3416400"/>
          </a:xfrm>
        </p:spPr>
        <p:txBody>
          <a:bodyPr/>
          <a:lstStyle/>
          <a:p>
            <a:pPr>
              <a:lnSpc>
                <a:spcPct val="100000"/>
              </a:lnSpc>
            </a:pPr>
            <a:r>
              <a:rPr lang="en-US" dirty="0"/>
              <a:t>Brent </a:t>
            </a:r>
          </a:p>
          <a:p>
            <a:pPr lvl="1">
              <a:lnSpc>
                <a:spcPct val="100000"/>
              </a:lnSpc>
              <a:spcBef>
                <a:spcPts val="0"/>
              </a:spcBef>
            </a:pPr>
            <a:r>
              <a:rPr lang="en-US" dirty="0"/>
              <a:t>“Remember how you had to </a:t>
            </a:r>
            <a:r>
              <a:rPr lang="en-US" b="1" dirty="0">
                <a:solidFill>
                  <a:schemeClr val="accent1"/>
                </a:solidFill>
              </a:rPr>
              <a:t>set up </a:t>
            </a:r>
            <a:r>
              <a:rPr lang="en-US" b="1" dirty="0" err="1">
                <a:solidFill>
                  <a:schemeClr val="accent1"/>
                </a:solidFill>
              </a:rPr>
              <a:t>chattyvm</a:t>
            </a:r>
            <a:r>
              <a:rPr lang="en-US" dirty="0">
                <a:solidFill>
                  <a:schemeClr val="accent1"/>
                </a:solidFill>
              </a:rPr>
              <a:t> </a:t>
            </a:r>
            <a:r>
              <a:rPr lang="en-US" dirty="0"/>
              <a:t>from the ground up with python, pip, git, your NLP libraries, and all of that?”</a:t>
            </a:r>
          </a:p>
          <a:p>
            <a:pPr>
              <a:lnSpc>
                <a:spcPct val="100000"/>
              </a:lnSpc>
            </a:pPr>
            <a:r>
              <a:rPr lang="en-US" dirty="0"/>
              <a:t>Jay </a:t>
            </a:r>
          </a:p>
          <a:p>
            <a:pPr lvl="1">
              <a:lnSpc>
                <a:spcPct val="100000"/>
              </a:lnSpc>
              <a:spcBef>
                <a:spcPts val="0"/>
              </a:spcBef>
            </a:pPr>
            <a:r>
              <a:rPr lang="en-US" dirty="0"/>
              <a:t>“For sure, and we did all that in Ubuntu on WSL2”</a:t>
            </a:r>
          </a:p>
          <a:p>
            <a:pPr>
              <a:lnSpc>
                <a:spcPct val="100000"/>
              </a:lnSpc>
            </a:pPr>
            <a:r>
              <a:rPr lang="en-US" dirty="0"/>
              <a:t>Brent </a:t>
            </a:r>
          </a:p>
          <a:p>
            <a:pPr lvl="1">
              <a:lnSpc>
                <a:spcPct val="100000"/>
              </a:lnSpc>
              <a:spcBef>
                <a:spcPts val="0"/>
              </a:spcBef>
            </a:pPr>
            <a:r>
              <a:rPr lang="en-US" dirty="0"/>
              <a:t>“Exactly.  So we’ll effectively use </a:t>
            </a:r>
            <a:r>
              <a:rPr lang="en-US" dirty="0" err="1"/>
              <a:t>chattyvm</a:t>
            </a:r>
            <a:r>
              <a:rPr lang="en-US" dirty="0"/>
              <a:t> as our </a:t>
            </a:r>
            <a:r>
              <a:rPr lang="en-US" b="1" dirty="0">
                <a:solidFill>
                  <a:schemeClr val="accent1"/>
                </a:solidFill>
              </a:rPr>
              <a:t>operating system</a:t>
            </a:r>
            <a:r>
              <a:rPr lang="en-US" dirty="0"/>
              <a:t> to deploy containers locally.”</a:t>
            </a:r>
          </a:p>
          <a:p>
            <a:pPr>
              <a:lnSpc>
                <a:spcPct val="100000"/>
              </a:lnSpc>
            </a:pPr>
            <a:r>
              <a:rPr lang="en-US" dirty="0"/>
              <a:t>Jay</a:t>
            </a:r>
          </a:p>
          <a:p>
            <a:pPr lvl="1">
              <a:lnSpc>
                <a:spcPct val="100000"/>
              </a:lnSpc>
              <a:spcBef>
                <a:spcPts val="0"/>
              </a:spcBef>
            </a:pPr>
            <a:r>
              <a:rPr lang="en-US" dirty="0"/>
              <a:t>“Sounds </a:t>
            </a:r>
            <a:r>
              <a:rPr lang="en-US" dirty="0" err="1"/>
              <a:t>imple</a:t>
            </a:r>
            <a:r>
              <a:rPr lang="en-US" dirty="0"/>
              <a:t> enough.  So are you saying that we’ll actually put our </a:t>
            </a:r>
            <a:r>
              <a:rPr lang="en-US" b="1" dirty="0">
                <a:solidFill>
                  <a:schemeClr val="accent1"/>
                </a:solidFill>
              </a:rPr>
              <a:t>container(s) inside of </a:t>
            </a:r>
            <a:r>
              <a:rPr lang="en-US" b="1" dirty="0" err="1">
                <a:solidFill>
                  <a:schemeClr val="accent1"/>
                </a:solidFill>
              </a:rPr>
              <a:t>chattyvm</a:t>
            </a:r>
            <a:r>
              <a:rPr lang="en-US" dirty="0"/>
              <a:t>?”</a:t>
            </a:r>
          </a:p>
          <a:p>
            <a:pPr>
              <a:lnSpc>
                <a:spcPct val="100000"/>
              </a:lnSpc>
            </a:pPr>
            <a:r>
              <a:rPr lang="en-US" dirty="0"/>
              <a:t>Brent</a:t>
            </a:r>
          </a:p>
          <a:p>
            <a:pPr lvl="1">
              <a:lnSpc>
                <a:spcPct val="100000"/>
              </a:lnSpc>
              <a:spcBef>
                <a:spcPts val="0"/>
              </a:spcBef>
            </a:pPr>
            <a:r>
              <a:rPr lang="en-US" dirty="0"/>
              <a:t>“Right, just like any other computer. I’ll show you.</a:t>
            </a:r>
            <a:br>
              <a:rPr lang="en-US" dirty="0"/>
            </a:br>
            <a:endParaRPr lang="en-US" dirty="0"/>
          </a:p>
        </p:txBody>
      </p:sp>
      <p:sp>
        <p:nvSpPr>
          <p:cNvPr id="3" name="Slide Number Placeholder 2">
            <a:extLst>
              <a:ext uri="{FF2B5EF4-FFF2-40B4-BE49-F238E27FC236}">
                <a16:creationId xmlns:a16="http://schemas.microsoft.com/office/drawing/2014/main" id="{D7AC21DE-7B9D-4C1A-9D40-8BBE316D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7" name="TextBox 6">
            <a:extLst>
              <a:ext uri="{FF2B5EF4-FFF2-40B4-BE49-F238E27FC236}">
                <a16:creationId xmlns:a16="http://schemas.microsoft.com/office/drawing/2014/main" id="{4E84D845-B606-48D3-AE8F-A1CB625A3E48}"/>
              </a:ext>
            </a:extLst>
          </p:cNvPr>
          <p:cNvSpPr txBox="1"/>
          <p:nvPr/>
        </p:nvSpPr>
        <p:spPr>
          <a:xfrm>
            <a:off x="6731221" y="4731467"/>
            <a:ext cx="1672492" cy="215444"/>
          </a:xfrm>
          <a:prstGeom prst="rect">
            <a:avLst/>
          </a:prstGeom>
          <a:noFill/>
        </p:spPr>
        <p:txBody>
          <a:bodyPr wrap="square" rtlCol="0">
            <a:spAutoFit/>
          </a:bodyPr>
          <a:lstStyle/>
          <a:p>
            <a:pPr algn="ctr"/>
            <a:r>
              <a:rPr lang="en-US" sz="800" dirty="0"/>
              <a:t>Credit: docker blog</a:t>
            </a:r>
          </a:p>
        </p:txBody>
      </p:sp>
      <p:pic>
        <p:nvPicPr>
          <p:cNvPr id="15364" name="Picture 4">
            <a:extLst>
              <a:ext uri="{FF2B5EF4-FFF2-40B4-BE49-F238E27FC236}">
                <a16:creationId xmlns:a16="http://schemas.microsoft.com/office/drawing/2014/main" id="{02CB0F55-ACAA-47CB-8B14-E5F156114C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6" t="11628" r="54540" b="5463"/>
          <a:stretch/>
        </p:blipFill>
        <p:spPr bwMode="auto">
          <a:xfrm>
            <a:off x="6424036" y="2883698"/>
            <a:ext cx="228686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3D49281-875D-4C1B-B08D-2FF3A9D62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155" t="5334" r="1960" b="6711"/>
          <a:stretch/>
        </p:blipFill>
        <p:spPr bwMode="auto">
          <a:xfrm>
            <a:off x="6518218" y="869510"/>
            <a:ext cx="2098497" cy="196596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1E565933-67CD-4BCE-B0FC-AE40E6E0C513}"/>
              </a:ext>
            </a:extLst>
          </p:cNvPr>
          <p:cNvCxnSpPr>
            <a:cxnSpLocks/>
          </p:cNvCxnSpPr>
          <p:nvPr/>
        </p:nvCxnSpPr>
        <p:spPr>
          <a:xfrm flipV="1">
            <a:off x="4095262" y="1017725"/>
            <a:ext cx="2422956" cy="458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A64120-0033-4236-88E4-13C9CD457D51}"/>
              </a:ext>
            </a:extLst>
          </p:cNvPr>
          <p:cNvCxnSpPr>
            <a:cxnSpLocks/>
          </p:cNvCxnSpPr>
          <p:nvPr/>
        </p:nvCxnSpPr>
        <p:spPr>
          <a:xfrm flipV="1">
            <a:off x="5036949" y="1961662"/>
            <a:ext cx="1598313" cy="463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3FBAA83-248C-40D0-B530-1870E351FBDA}"/>
              </a:ext>
            </a:extLst>
          </p:cNvPr>
          <p:cNvSpPr/>
          <p:nvPr/>
        </p:nvSpPr>
        <p:spPr>
          <a:xfrm>
            <a:off x="6447481" y="2866730"/>
            <a:ext cx="2192679" cy="12903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814FB8E-0D2F-443E-B28C-846DA3E1281B}"/>
              </a:ext>
            </a:extLst>
          </p:cNvPr>
          <p:cNvCxnSpPr>
            <a:cxnSpLocks/>
          </p:cNvCxnSpPr>
          <p:nvPr/>
        </p:nvCxnSpPr>
        <p:spPr>
          <a:xfrm>
            <a:off x="3563815" y="3302950"/>
            <a:ext cx="2860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04B3E7-C857-4558-82BD-479D6A8251B0}"/>
              </a:ext>
            </a:extLst>
          </p:cNvPr>
          <p:cNvCxnSpPr>
            <a:cxnSpLocks/>
          </p:cNvCxnSpPr>
          <p:nvPr/>
        </p:nvCxnSpPr>
        <p:spPr>
          <a:xfrm>
            <a:off x="3563815" y="3319919"/>
            <a:ext cx="2954403" cy="891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1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childTnLst>
                          </p:cTn>
                        </p:par>
                        <p:par>
                          <p:cTn id="17" fill="hold">
                            <p:stCondLst>
                              <p:cond delay="500"/>
                            </p:stCondLst>
                            <p:childTnLst>
                              <p:par>
                                <p:cTn id="18" presetID="22" presetClass="entr" presetSubtype="8" fill="hold" nodeType="after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wipe(left)">
                                      <p:cBhvr>
                                        <p:cTn id="43" dur="500"/>
                                        <p:tgtEl>
                                          <p:spTgt spid="5">
                                            <p:txEl>
                                              <p:pRg st="6" end="6"/>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wipe(left)">
                                      <p:cBhvr>
                                        <p:cTn id="46" dur="500"/>
                                        <p:tgtEl>
                                          <p:spTgt spid="5">
                                            <p:txEl>
                                              <p:pRg st="7" end="7"/>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5364"/>
                                        </p:tgtEl>
                                        <p:attrNameLst>
                                          <p:attrName>style.visibility</p:attrName>
                                        </p:attrNameLst>
                                      </p:cBhvr>
                                      <p:to>
                                        <p:strVal val="visible"/>
                                      </p:to>
                                    </p:set>
                                    <p:animEffect transition="in" filter="wipe(left)">
                                      <p:cBhvr>
                                        <p:cTn id="54" dur="500"/>
                                        <p:tgtEl>
                                          <p:spTgt spid="15364"/>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
                                            <p:txEl>
                                              <p:pRg st="8" end="8"/>
                                            </p:txEl>
                                          </p:spTgt>
                                        </p:tgtEl>
                                        <p:attrNameLst>
                                          <p:attrName>style.visibility</p:attrName>
                                        </p:attrNameLst>
                                      </p:cBhvr>
                                      <p:to>
                                        <p:strVal val="visible"/>
                                      </p:to>
                                    </p:set>
                                    <p:animEffect transition="in" filter="wipe(left)">
                                      <p:cBhvr>
                                        <p:cTn id="67" dur="500"/>
                                        <p:tgtEl>
                                          <p:spTgt spid="5">
                                            <p:txEl>
                                              <p:pRg st="8" end="8"/>
                                            </p:txEl>
                                          </p:spTgt>
                                        </p:tgtEl>
                                      </p:cBhvr>
                                    </p:animEffect>
                                  </p:childTnLst>
                                </p:cTn>
                              </p:par>
                              <p:par>
                                <p:cTn id="68" presetID="22" presetClass="entr" presetSubtype="8" fill="hold" nodeType="withEffect">
                                  <p:stCondLst>
                                    <p:cond delay="0"/>
                                  </p:stCondLst>
                                  <p:childTnLst>
                                    <p:set>
                                      <p:cBhvr>
                                        <p:cTn id="69" dur="1" fill="hold">
                                          <p:stCondLst>
                                            <p:cond delay="0"/>
                                          </p:stCondLst>
                                        </p:cTn>
                                        <p:tgtEl>
                                          <p:spTgt spid="5">
                                            <p:txEl>
                                              <p:pRg st="9" end="9"/>
                                            </p:txEl>
                                          </p:spTgt>
                                        </p:tgtEl>
                                        <p:attrNameLst>
                                          <p:attrName>style.visibility</p:attrName>
                                        </p:attrNameLst>
                                      </p:cBhvr>
                                      <p:to>
                                        <p:strVal val="visible"/>
                                      </p:to>
                                    </p:set>
                                    <p:animEffect transition="in" filter="wipe(left)">
                                      <p:cBhvr>
                                        <p:cTn id="70"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Step by Step NLP Part 3: Dockerizing DialoGPT Chatbot">
            <a:hlinkClick r:id="" action="ppaction://media"/>
            <a:extLst>
              <a:ext uri="{FF2B5EF4-FFF2-40B4-BE49-F238E27FC236}">
                <a16:creationId xmlns:a16="http://schemas.microsoft.com/office/drawing/2014/main" id="{2CD7C98D-C694-4E4D-BD7A-D4BD85B06B72}"/>
              </a:ext>
            </a:extLst>
          </p:cNvPr>
          <p:cNvPicPr>
            <a:picLocks noRot="1" noChangeAspect="1"/>
          </p:cNvPicPr>
          <p:nvPr>
            <a:videoFile r:link="rId1"/>
          </p:nvPr>
        </p:nvPicPr>
        <p:blipFill>
          <a:blip r:embed="rId4"/>
          <a:stretch>
            <a:fillRect/>
          </a:stretch>
        </p:blipFill>
        <p:spPr>
          <a:xfrm>
            <a:off x="1541584" y="35887"/>
            <a:ext cx="6219092" cy="4664319"/>
          </a:xfrm>
          <a:prstGeom prst="rect">
            <a:avLst/>
          </a:prstGeom>
        </p:spPr>
      </p:pic>
      <p:sp>
        <p:nvSpPr>
          <p:cNvPr id="6" name="Text Placeholder 5">
            <a:extLst>
              <a:ext uri="{FF2B5EF4-FFF2-40B4-BE49-F238E27FC236}">
                <a16:creationId xmlns:a16="http://schemas.microsoft.com/office/drawing/2014/main" id="{3462722E-8216-4D03-859B-BF056138948B}"/>
              </a:ext>
            </a:extLst>
          </p:cNvPr>
          <p:cNvSpPr>
            <a:spLocks noGrp="1"/>
          </p:cNvSpPr>
          <p:nvPr>
            <p:ph type="body" idx="1"/>
          </p:nvPr>
        </p:nvSpPr>
        <p:spPr>
          <a:xfrm>
            <a:off x="3371880" y="4625717"/>
            <a:ext cx="2556222" cy="605100"/>
          </a:xfrm>
        </p:spPr>
        <p:txBody>
          <a:bodyPr/>
          <a:lstStyle/>
          <a:p>
            <a:pPr algn="ctr"/>
            <a:r>
              <a:rPr lang="en-US" sz="1200" dirty="0"/>
              <a:t>https://youtu.be/Bl0fRQ5_XqA</a:t>
            </a:r>
          </a:p>
        </p:txBody>
      </p:sp>
      <p:sp>
        <p:nvSpPr>
          <p:cNvPr id="4" name="Slide Number Placeholder 3">
            <a:extLst>
              <a:ext uri="{FF2B5EF4-FFF2-40B4-BE49-F238E27FC236}">
                <a16:creationId xmlns:a16="http://schemas.microsoft.com/office/drawing/2014/main" id="{0F930B08-1771-4180-AD89-52AF3E9131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74384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8A38B-6128-4330-AC78-028CDC198A6C}"/>
              </a:ext>
            </a:extLst>
          </p:cNvPr>
          <p:cNvSpPr>
            <a:spLocks noGrp="1"/>
          </p:cNvSpPr>
          <p:nvPr>
            <p:ph type="title"/>
          </p:nvPr>
        </p:nvSpPr>
        <p:spPr/>
        <p:txBody>
          <a:bodyPr/>
          <a:lstStyle/>
          <a:p>
            <a:pPr lvl="0"/>
            <a:r>
              <a:rPr lang="en-US" dirty="0">
                <a:solidFill>
                  <a:schemeClr val="bg1">
                    <a:lumMod val="85000"/>
                  </a:schemeClr>
                </a:solidFill>
              </a:rPr>
              <a:t>💸 The Problem</a:t>
            </a:r>
            <a:br>
              <a:rPr lang="en-US" dirty="0"/>
            </a:br>
            <a:r>
              <a:rPr lang="en-US" dirty="0">
                <a:solidFill>
                  <a:schemeClr val="bg1">
                    <a:lumMod val="85000"/>
                  </a:schemeClr>
                </a:solidFill>
              </a:rPr>
              <a:t>🤖Data + Model</a:t>
            </a:r>
            <a:br>
              <a:rPr lang="en-US" dirty="0">
                <a:solidFill>
                  <a:schemeClr val="bg1">
                    <a:lumMod val="85000"/>
                  </a:schemeClr>
                </a:solidFill>
              </a:rPr>
            </a:br>
            <a:r>
              <a:rPr lang="en-US" dirty="0">
                <a:solidFill>
                  <a:schemeClr val="bg1">
                    <a:lumMod val="85000"/>
                  </a:schemeClr>
                </a:solidFill>
              </a:rPr>
              <a:t>🌐 Web App</a:t>
            </a:r>
            <a:br>
              <a:rPr lang="en-US" dirty="0">
                <a:solidFill>
                  <a:schemeClr val="bg1">
                    <a:lumMod val="85000"/>
                  </a:schemeClr>
                </a:solidFill>
              </a:rPr>
            </a:br>
            <a:r>
              <a:rPr lang="en-US" dirty="0">
                <a:solidFill>
                  <a:schemeClr val="tx1"/>
                </a:solidFill>
              </a:rPr>
              <a:t>☁️ Into the Cloud </a:t>
            </a:r>
            <a:br>
              <a:rPr lang="en-US" dirty="0"/>
            </a:br>
            <a:endParaRPr lang="en-US" dirty="0"/>
          </a:p>
        </p:txBody>
      </p:sp>
    </p:spTree>
    <p:extLst>
      <p:ext uri="{BB962C8B-B14F-4D97-AF65-F5344CB8AC3E}">
        <p14:creationId xmlns:p14="http://schemas.microsoft.com/office/powerpoint/2010/main" val="234768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C956F9-48A2-4F6E-AFB9-6C4F3E40FC0D}"/>
              </a:ext>
            </a:extLst>
          </p:cNvPr>
          <p:cNvSpPr>
            <a:spLocks noGrp="1"/>
          </p:cNvSpPr>
          <p:nvPr>
            <p:ph type="title"/>
          </p:nvPr>
        </p:nvSpPr>
        <p:spPr/>
        <p:txBody>
          <a:bodyPr/>
          <a:lstStyle/>
          <a:p>
            <a:r>
              <a:rPr lang="en-US" dirty="0"/>
              <a:t>From Virtual Machines to Containers</a:t>
            </a:r>
          </a:p>
        </p:txBody>
      </p:sp>
      <p:sp>
        <p:nvSpPr>
          <p:cNvPr id="5" name="Text Placeholder 4">
            <a:extLst>
              <a:ext uri="{FF2B5EF4-FFF2-40B4-BE49-F238E27FC236}">
                <a16:creationId xmlns:a16="http://schemas.microsoft.com/office/drawing/2014/main" id="{B84A99B9-80EF-4CCC-B54F-C21C1A00396E}"/>
              </a:ext>
            </a:extLst>
          </p:cNvPr>
          <p:cNvSpPr>
            <a:spLocks noGrp="1"/>
          </p:cNvSpPr>
          <p:nvPr>
            <p:ph type="body" idx="1"/>
          </p:nvPr>
        </p:nvSpPr>
        <p:spPr>
          <a:xfrm>
            <a:off x="311700" y="1152475"/>
            <a:ext cx="5737408" cy="3416400"/>
          </a:xfrm>
        </p:spPr>
        <p:txBody>
          <a:bodyPr/>
          <a:lstStyle/>
          <a:p>
            <a:pPr>
              <a:lnSpc>
                <a:spcPct val="100000"/>
              </a:lnSpc>
            </a:pPr>
            <a:r>
              <a:rPr lang="en-US" dirty="0">
                <a:solidFill>
                  <a:schemeClr val="bg1">
                    <a:lumMod val="85000"/>
                  </a:schemeClr>
                </a:solidFill>
              </a:rPr>
              <a:t>Brent </a:t>
            </a:r>
          </a:p>
          <a:p>
            <a:pPr lvl="1">
              <a:lnSpc>
                <a:spcPct val="100000"/>
              </a:lnSpc>
              <a:spcBef>
                <a:spcPts val="0"/>
              </a:spcBef>
            </a:pPr>
            <a:r>
              <a:rPr lang="en-US" dirty="0">
                <a:solidFill>
                  <a:schemeClr val="bg1">
                    <a:lumMod val="85000"/>
                  </a:schemeClr>
                </a:solidFill>
              </a:rPr>
              <a:t>“Remember how you had to </a:t>
            </a:r>
            <a:r>
              <a:rPr lang="en-US" b="1" dirty="0">
                <a:solidFill>
                  <a:schemeClr val="bg1">
                    <a:lumMod val="85000"/>
                  </a:schemeClr>
                </a:solidFill>
              </a:rPr>
              <a:t>set up </a:t>
            </a:r>
            <a:r>
              <a:rPr lang="en-US" b="1" dirty="0" err="1">
                <a:solidFill>
                  <a:schemeClr val="bg1">
                    <a:lumMod val="85000"/>
                  </a:schemeClr>
                </a:solidFill>
              </a:rPr>
              <a:t>chattyvm</a:t>
            </a:r>
            <a:r>
              <a:rPr lang="en-US" dirty="0">
                <a:solidFill>
                  <a:schemeClr val="bg1">
                    <a:lumMod val="85000"/>
                  </a:schemeClr>
                </a:solidFill>
              </a:rPr>
              <a:t> from the ground up with python, pip, git, your NLP libraries, and all of that?”</a:t>
            </a:r>
          </a:p>
          <a:p>
            <a:pPr>
              <a:lnSpc>
                <a:spcPct val="100000"/>
              </a:lnSpc>
            </a:pPr>
            <a:r>
              <a:rPr lang="en-US" dirty="0">
                <a:solidFill>
                  <a:schemeClr val="bg1">
                    <a:lumMod val="85000"/>
                  </a:schemeClr>
                </a:solidFill>
              </a:rPr>
              <a:t>Jay </a:t>
            </a:r>
          </a:p>
          <a:p>
            <a:pPr lvl="1">
              <a:lnSpc>
                <a:spcPct val="100000"/>
              </a:lnSpc>
              <a:spcBef>
                <a:spcPts val="0"/>
              </a:spcBef>
            </a:pPr>
            <a:r>
              <a:rPr lang="en-US" dirty="0">
                <a:solidFill>
                  <a:schemeClr val="bg1">
                    <a:lumMod val="85000"/>
                  </a:schemeClr>
                </a:solidFill>
              </a:rPr>
              <a:t>“For sure, and we did all that in Ubuntu on WSL2”</a:t>
            </a:r>
          </a:p>
          <a:p>
            <a:pPr>
              <a:lnSpc>
                <a:spcPct val="100000"/>
              </a:lnSpc>
            </a:pPr>
            <a:r>
              <a:rPr lang="en-US" dirty="0">
                <a:solidFill>
                  <a:schemeClr val="bg1">
                    <a:lumMod val="85000"/>
                  </a:schemeClr>
                </a:solidFill>
              </a:rPr>
              <a:t>Brent </a:t>
            </a:r>
          </a:p>
          <a:p>
            <a:pPr lvl="1">
              <a:lnSpc>
                <a:spcPct val="100000"/>
              </a:lnSpc>
              <a:spcBef>
                <a:spcPts val="0"/>
              </a:spcBef>
            </a:pPr>
            <a:r>
              <a:rPr lang="en-US" dirty="0">
                <a:solidFill>
                  <a:schemeClr val="bg1">
                    <a:lumMod val="85000"/>
                  </a:schemeClr>
                </a:solidFill>
              </a:rPr>
              <a:t>“Exactly.  So we’ll effectively use </a:t>
            </a:r>
            <a:r>
              <a:rPr lang="en-US" dirty="0" err="1">
                <a:solidFill>
                  <a:schemeClr val="bg1">
                    <a:lumMod val="85000"/>
                  </a:schemeClr>
                </a:solidFill>
              </a:rPr>
              <a:t>chattyvm</a:t>
            </a:r>
            <a:r>
              <a:rPr lang="en-US" dirty="0">
                <a:solidFill>
                  <a:schemeClr val="bg1">
                    <a:lumMod val="85000"/>
                  </a:schemeClr>
                </a:solidFill>
              </a:rPr>
              <a:t> as our </a:t>
            </a:r>
            <a:r>
              <a:rPr lang="en-US" b="1" dirty="0">
                <a:solidFill>
                  <a:schemeClr val="bg1">
                    <a:lumMod val="85000"/>
                  </a:schemeClr>
                </a:solidFill>
              </a:rPr>
              <a:t>operating system</a:t>
            </a:r>
            <a:r>
              <a:rPr lang="en-US" dirty="0">
                <a:solidFill>
                  <a:schemeClr val="bg1">
                    <a:lumMod val="85000"/>
                  </a:schemeClr>
                </a:solidFill>
              </a:rPr>
              <a:t> to deploy containers locally.”</a:t>
            </a:r>
          </a:p>
          <a:p>
            <a:pPr>
              <a:lnSpc>
                <a:spcPct val="100000"/>
              </a:lnSpc>
            </a:pPr>
            <a:r>
              <a:rPr lang="en-US" dirty="0">
                <a:solidFill>
                  <a:schemeClr val="bg1">
                    <a:lumMod val="85000"/>
                  </a:schemeClr>
                </a:solidFill>
              </a:rPr>
              <a:t>Jay</a:t>
            </a:r>
          </a:p>
          <a:p>
            <a:pPr lvl="1">
              <a:lnSpc>
                <a:spcPct val="100000"/>
              </a:lnSpc>
              <a:spcBef>
                <a:spcPts val="0"/>
              </a:spcBef>
            </a:pPr>
            <a:r>
              <a:rPr lang="en-US" dirty="0">
                <a:solidFill>
                  <a:schemeClr val="bg1">
                    <a:lumMod val="85000"/>
                  </a:schemeClr>
                </a:solidFill>
              </a:rPr>
              <a:t>“Sounds </a:t>
            </a:r>
            <a:r>
              <a:rPr lang="en-US" dirty="0" err="1">
                <a:solidFill>
                  <a:schemeClr val="bg1">
                    <a:lumMod val="85000"/>
                  </a:schemeClr>
                </a:solidFill>
              </a:rPr>
              <a:t>imple</a:t>
            </a:r>
            <a:r>
              <a:rPr lang="en-US" dirty="0">
                <a:solidFill>
                  <a:schemeClr val="bg1">
                    <a:lumMod val="85000"/>
                  </a:schemeClr>
                </a:solidFill>
              </a:rPr>
              <a:t> enough.  So are you saying that we’ll actually put our </a:t>
            </a:r>
            <a:r>
              <a:rPr lang="en-US" b="1" dirty="0">
                <a:solidFill>
                  <a:schemeClr val="bg1">
                    <a:lumMod val="85000"/>
                  </a:schemeClr>
                </a:solidFill>
              </a:rPr>
              <a:t>container(s) inside of </a:t>
            </a:r>
            <a:r>
              <a:rPr lang="en-US" b="1" dirty="0" err="1">
                <a:solidFill>
                  <a:schemeClr val="bg1">
                    <a:lumMod val="85000"/>
                  </a:schemeClr>
                </a:solidFill>
              </a:rPr>
              <a:t>chattyvm</a:t>
            </a:r>
            <a:r>
              <a:rPr lang="en-US" dirty="0">
                <a:solidFill>
                  <a:schemeClr val="bg1">
                    <a:lumMod val="85000"/>
                  </a:schemeClr>
                </a:solidFill>
              </a:rPr>
              <a:t>?”</a:t>
            </a:r>
          </a:p>
          <a:p>
            <a:pPr>
              <a:lnSpc>
                <a:spcPct val="100000"/>
              </a:lnSpc>
            </a:pPr>
            <a:r>
              <a:rPr lang="en-US" dirty="0">
                <a:solidFill>
                  <a:schemeClr val="bg1">
                    <a:lumMod val="85000"/>
                  </a:schemeClr>
                </a:solidFill>
              </a:rPr>
              <a:t>Brent</a:t>
            </a:r>
          </a:p>
          <a:p>
            <a:pPr lvl="1">
              <a:lnSpc>
                <a:spcPct val="100000"/>
              </a:lnSpc>
              <a:spcBef>
                <a:spcPts val="0"/>
              </a:spcBef>
            </a:pPr>
            <a:r>
              <a:rPr lang="en-US" dirty="0">
                <a:solidFill>
                  <a:schemeClr val="bg1">
                    <a:lumMod val="85000"/>
                  </a:schemeClr>
                </a:solidFill>
              </a:rPr>
              <a:t>“Right, just like any other computer. I’ll show you.</a:t>
            </a:r>
            <a:br>
              <a:rPr lang="en-US" dirty="0"/>
            </a:br>
            <a:r>
              <a:rPr lang="en-US" dirty="0"/>
              <a:t>But then we’ll ditch </a:t>
            </a:r>
            <a:r>
              <a:rPr lang="en-US" dirty="0" err="1"/>
              <a:t>chattyvm</a:t>
            </a:r>
            <a:r>
              <a:rPr lang="en-US" dirty="0"/>
              <a:t>, </a:t>
            </a:r>
            <a:r>
              <a:rPr lang="en-US" b="1" dirty="0">
                <a:solidFill>
                  <a:schemeClr val="accent1"/>
                </a:solidFill>
              </a:rPr>
              <a:t>create a new </a:t>
            </a:r>
            <a:r>
              <a:rPr lang="en-US" b="1" dirty="0" err="1">
                <a:solidFill>
                  <a:schemeClr val="accent1"/>
                </a:solidFill>
              </a:rPr>
              <a:t>vm</a:t>
            </a:r>
            <a:r>
              <a:rPr lang="en-US" b="1" dirty="0">
                <a:solidFill>
                  <a:schemeClr val="accent1"/>
                </a:solidFill>
              </a:rPr>
              <a:t> in the cloud</a:t>
            </a:r>
            <a:r>
              <a:rPr lang="en-US" dirty="0"/>
              <a:t>, download and install everything we need there.  </a:t>
            </a:r>
          </a:p>
          <a:p>
            <a:pPr>
              <a:lnSpc>
                <a:spcPct val="100000"/>
              </a:lnSpc>
            </a:pPr>
            <a:r>
              <a:rPr lang="en-US" dirty="0"/>
              <a:t>Jay:</a:t>
            </a:r>
          </a:p>
          <a:p>
            <a:pPr lvl="1">
              <a:lnSpc>
                <a:spcPct val="100000"/>
              </a:lnSpc>
              <a:spcBef>
                <a:spcPts val="0"/>
              </a:spcBef>
            </a:pPr>
            <a:r>
              <a:rPr lang="en-US" dirty="0"/>
              <a:t>Then Paige will have a public link to test with customers!</a:t>
            </a:r>
          </a:p>
        </p:txBody>
      </p:sp>
      <p:sp>
        <p:nvSpPr>
          <p:cNvPr id="3" name="Slide Number Placeholder 2">
            <a:extLst>
              <a:ext uri="{FF2B5EF4-FFF2-40B4-BE49-F238E27FC236}">
                <a16:creationId xmlns:a16="http://schemas.microsoft.com/office/drawing/2014/main" id="{D7AC21DE-7B9D-4C1A-9D40-8BBE316D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7" name="TextBox 6">
            <a:extLst>
              <a:ext uri="{FF2B5EF4-FFF2-40B4-BE49-F238E27FC236}">
                <a16:creationId xmlns:a16="http://schemas.microsoft.com/office/drawing/2014/main" id="{4E84D845-B606-48D3-AE8F-A1CB625A3E48}"/>
              </a:ext>
            </a:extLst>
          </p:cNvPr>
          <p:cNvSpPr txBox="1"/>
          <p:nvPr/>
        </p:nvSpPr>
        <p:spPr>
          <a:xfrm>
            <a:off x="6731221" y="4731467"/>
            <a:ext cx="1672492" cy="215444"/>
          </a:xfrm>
          <a:prstGeom prst="rect">
            <a:avLst/>
          </a:prstGeom>
          <a:noFill/>
        </p:spPr>
        <p:txBody>
          <a:bodyPr wrap="square" rtlCol="0">
            <a:spAutoFit/>
          </a:bodyPr>
          <a:lstStyle/>
          <a:p>
            <a:pPr algn="ctr"/>
            <a:r>
              <a:rPr lang="en-US" sz="800" dirty="0"/>
              <a:t>Credit: docker blog</a:t>
            </a:r>
          </a:p>
        </p:txBody>
      </p:sp>
      <p:pic>
        <p:nvPicPr>
          <p:cNvPr id="15364" name="Picture 4">
            <a:extLst>
              <a:ext uri="{FF2B5EF4-FFF2-40B4-BE49-F238E27FC236}">
                <a16:creationId xmlns:a16="http://schemas.microsoft.com/office/drawing/2014/main" id="{02CB0F55-ACAA-47CB-8B14-E5F156114C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6" t="11628" r="54540" b="5463"/>
          <a:stretch/>
        </p:blipFill>
        <p:spPr bwMode="auto">
          <a:xfrm>
            <a:off x="6424036" y="2883698"/>
            <a:ext cx="228686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3D49281-875D-4C1B-B08D-2FF3A9D62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155" t="5334" r="1960" b="6711"/>
          <a:stretch/>
        </p:blipFill>
        <p:spPr bwMode="auto">
          <a:xfrm>
            <a:off x="6518218" y="869510"/>
            <a:ext cx="2098497" cy="196596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1E565933-67CD-4BCE-B0FC-AE40E6E0C513}"/>
              </a:ext>
            </a:extLst>
          </p:cNvPr>
          <p:cNvCxnSpPr>
            <a:cxnSpLocks/>
          </p:cNvCxnSpPr>
          <p:nvPr/>
        </p:nvCxnSpPr>
        <p:spPr>
          <a:xfrm flipV="1">
            <a:off x="3704095" y="1017725"/>
            <a:ext cx="2814123" cy="479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A64120-0033-4236-88E4-13C9CD457D51}"/>
              </a:ext>
            </a:extLst>
          </p:cNvPr>
          <p:cNvCxnSpPr>
            <a:cxnSpLocks/>
          </p:cNvCxnSpPr>
          <p:nvPr/>
        </p:nvCxnSpPr>
        <p:spPr>
          <a:xfrm flipV="1">
            <a:off x="5176434" y="1961662"/>
            <a:ext cx="1458828" cy="4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B976FC-C41D-4D83-9170-977399CBF9BB}"/>
              </a:ext>
            </a:extLst>
          </p:cNvPr>
          <p:cNvCxnSpPr>
            <a:cxnSpLocks/>
          </p:cNvCxnSpPr>
          <p:nvPr/>
        </p:nvCxnSpPr>
        <p:spPr>
          <a:xfrm>
            <a:off x="4362773" y="3936569"/>
            <a:ext cx="2155445" cy="354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3FBAA83-248C-40D0-B530-1870E351FBDA}"/>
              </a:ext>
            </a:extLst>
          </p:cNvPr>
          <p:cNvSpPr/>
          <p:nvPr/>
        </p:nvSpPr>
        <p:spPr>
          <a:xfrm>
            <a:off x="6447481" y="2866730"/>
            <a:ext cx="2192679" cy="12903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814FB8E-0D2F-443E-B28C-846DA3E1281B}"/>
              </a:ext>
            </a:extLst>
          </p:cNvPr>
          <p:cNvCxnSpPr>
            <a:cxnSpLocks/>
          </p:cNvCxnSpPr>
          <p:nvPr/>
        </p:nvCxnSpPr>
        <p:spPr>
          <a:xfrm>
            <a:off x="3642102" y="3302950"/>
            <a:ext cx="27819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9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wipe(left)">
                                      <p:cBhvr>
                                        <p:cTn id="7" dur="500"/>
                                        <p:tgtEl>
                                          <p:spTgt spid="5">
                                            <p:txEl>
                                              <p:pRg st="9" end="9"/>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xEl>
                                              <p:pRg st="10" end="10"/>
                                            </p:txEl>
                                          </p:spTgt>
                                        </p:tgtEl>
                                        <p:attrNameLst>
                                          <p:attrName>style.visibility</p:attrName>
                                        </p:attrNameLst>
                                      </p:cBhvr>
                                      <p:to>
                                        <p:strVal val="visible"/>
                                      </p:to>
                                    </p:set>
                                    <p:animEffect transition="in" filter="wipe(left)">
                                      <p:cBhvr>
                                        <p:cTn id="14" dur="500"/>
                                        <p:tgtEl>
                                          <p:spTgt spid="5">
                                            <p:txEl>
                                              <p:pRg st="10" end="1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
                                            <p:txEl>
                                              <p:pRg st="11" end="11"/>
                                            </p:txEl>
                                          </p:spTgt>
                                        </p:tgtEl>
                                        <p:attrNameLst>
                                          <p:attrName>style.visibility</p:attrName>
                                        </p:attrNameLst>
                                      </p:cBhvr>
                                      <p:to>
                                        <p:strVal val="visible"/>
                                      </p:to>
                                    </p:set>
                                    <p:animEffect transition="in" filter="wipe(left)">
                                      <p:cBhvr>
                                        <p:cTn id="1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3E35EF-4764-452A-943D-14AC3E9DA38C}"/>
              </a:ext>
            </a:extLst>
          </p:cNvPr>
          <p:cNvPicPr>
            <a:picLocks noChangeAspect="1"/>
          </p:cNvPicPr>
          <p:nvPr/>
        </p:nvPicPr>
        <p:blipFill>
          <a:blip r:embed="rId3"/>
          <a:stretch>
            <a:fillRect/>
          </a:stretch>
        </p:blipFill>
        <p:spPr>
          <a:xfrm>
            <a:off x="1121982" y="1182191"/>
            <a:ext cx="2232675" cy="3891029"/>
          </a:xfrm>
          <a:prstGeom prst="rect">
            <a:avLst/>
          </a:prstGeom>
        </p:spPr>
      </p:pic>
      <p:sp>
        <p:nvSpPr>
          <p:cNvPr id="7" name="TextBox 6">
            <a:extLst>
              <a:ext uri="{FF2B5EF4-FFF2-40B4-BE49-F238E27FC236}">
                <a16:creationId xmlns:a16="http://schemas.microsoft.com/office/drawing/2014/main" id="{529AEFAD-E442-4F9D-8E99-22B2E9DC70E4}"/>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pic>
        <p:nvPicPr>
          <p:cNvPr id="5" name="Picture 2" descr="Cloud storage is stored in the actual clouds false - Dwight Meme | Meme  Generator">
            <a:extLst>
              <a:ext uri="{FF2B5EF4-FFF2-40B4-BE49-F238E27FC236}">
                <a16:creationId xmlns:a16="http://schemas.microsoft.com/office/drawing/2014/main" id="{00B27FCC-7ECA-43E2-AE9F-763443646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462" y="1425843"/>
            <a:ext cx="4411818" cy="304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1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C956F9-48A2-4F6E-AFB9-6C4F3E40FC0D}"/>
              </a:ext>
            </a:extLst>
          </p:cNvPr>
          <p:cNvSpPr>
            <a:spLocks noGrp="1"/>
          </p:cNvSpPr>
          <p:nvPr>
            <p:ph type="title"/>
          </p:nvPr>
        </p:nvSpPr>
        <p:spPr>
          <a:xfrm>
            <a:off x="311700" y="417852"/>
            <a:ext cx="8520600" cy="572700"/>
          </a:xfrm>
        </p:spPr>
        <p:txBody>
          <a:bodyPr/>
          <a:lstStyle/>
          <a:p>
            <a:r>
              <a:rPr lang="en-US" dirty="0"/>
              <a:t>VMs, Containers, and the Cloud</a:t>
            </a:r>
          </a:p>
        </p:txBody>
      </p:sp>
      <p:sp>
        <p:nvSpPr>
          <p:cNvPr id="5" name="Text Placeholder 4">
            <a:extLst>
              <a:ext uri="{FF2B5EF4-FFF2-40B4-BE49-F238E27FC236}">
                <a16:creationId xmlns:a16="http://schemas.microsoft.com/office/drawing/2014/main" id="{B84A99B9-80EF-4CCC-B54F-C21C1A00396E}"/>
              </a:ext>
            </a:extLst>
          </p:cNvPr>
          <p:cNvSpPr>
            <a:spLocks noGrp="1"/>
          </p:cNvSpPr>
          <p:nvPr>
            <p:ph type="body" idx="1"/>
          </p:nvPr>
        </p:nvSpPr>
        <p:spPr>
          <a:xfrm>
            <a:off x="311700" y="1152475"/>
            <a:ext cx="5737408" cy="3416400"/>
          </a:xfrm>
        </p:spPr>
        <p:txBody>
          <a:bodyPr/>
          <a:lstStyle/>
          <a:p>
            <a:pPr>
              <a:lnSpc>
                <a:spcPct val="100000"/>
              </a:lnSpc>
            </a:pPr>
            <a:r>
              <a:rPr lang="en-US" dirty="0">
                <a:solidFill>
                  <a:schemeClr val="tx1"/>
                </a:solidFill>
              </a:rPr>
              <a:t>Brent </a:t>
            </a:r>
          </a:p>
          <a:p>
            <a:pPr lvl="1">
              <a:lnSpc>
                <a:spcPct val="100000"/>
              </a:lnSpc>
              <a:spcBef>
                <a:spcPts val="0"/>
              </a:spcBef>
            </a:pPr>
            <a:r>
              <a:rPr lang="en-US" dirty="0">
                <a:solidFill>
                  <a:schemeClr val="tx1"/>
                </a:solidFill>
              </a:rPr>
              <a:t>“</a:t>
            </a:r>
            <a:r>
              <a:rPr lang="en-US" dirty="0" err="1">
                <a:solidFill>
                  <a:schemeClr val="tx1"/>
                </a:solidFill>
              </a:rPr>
              <a:t>Dooracle</a:t>
            </a:r>
            <a:r>
              <a:rPr lang="en-US" dirty="0">
                <a:solidFill>
                  <a:schemeClr val="tx1"/>
                </a:solidFill>
              </a:rPr>
              <a:t> uses Google Cloud Platform for a lot of stuff, and since I have an account set up already, we’ll use that.  But it’s basically the same everywhere.”</a:t>
            </a:r>
          </a:p>
          <a:p>
            <a:pPr>
              <a:lnSpc>
                <a:spcPct val="100000"/>
              </a:lnSpc>
            </a:pPr>
            <a:r>
              <a:rPr lang="en-US" dirty="0">
                <a:solidFill>
                  <a:schemeClr val="tx1"/>
                </a:solidFill>
              </a:rPr>
              <a:t>Jay </a:t>
            </a:r>
          </a:p>
          <a:p>
            <a:pPr lvl="1">
              <a:lnSpc>
                <a:spcPct val="100000"/>
              </a:lnSpc>
              <a:spcBef>
                <a:spcPts val="0"/>
              </a:spcBef>
            </a:pPr>
            <a:r>
              <a:rPr lang="en-US" dirty="0">
                <a:solidFill>
                  <a:schemeClr val="tx1"/>
                </a:solidFill>
              </a:rPr>
              <a:t>“OK, let me get this straight: we’re going to create a virtual machine in the cloud, which has its own operating system.”</a:t>
            </a:r>
          </a:p>
          <a:p>
            <a:pPr>
              <a:lnSpc>
                <a:spcPct val="100000"/>
              </a:lnSpc>
            </a:pPr>
            <a:r>
              <a:rPr lang="en-US" dirty="0">
                <a:solidFill>
                  <a:schemeClr val="tx1"/>
                </a:solidFill>
              </a:rPr>
              <a:t>Brent </a:t>
            </a:r>
          </a:p>
          <a:p>
            <a:pPr lvl="1">
              <a:lnSpc>
                <a:spcPct val="100000"/>
              </a:lnSpc>
              <a:spcBef>
                <a:spcPts val="0"/>
              </a:spcBef>
            </a:pPr>
            <a:r>
              <a:rPr lang="en-US" dirty="0">
                <a:solidFill>
                  <a:schemeClr val="tx1"/>
                </a:solidFill>
              </a:rPr>
              <a:t>“Correct.”</a:t>
            </a:r>
          </a:p>
          <a:p>
            <a:pPr>
              <a:lnSpc>
                <a:spcPct val="100000"/>
              </a:lnSpc>
            </a:pPr>
            <a:r>
              <a:rPr lang="en-US" dirty="0">
                <a:solidFill>
                  <a:schemeClr val="tx1"/>
                </a:solidFill>
              </a:rPr>
              <a:t>Jay</a:t>
            </a:r>
          </a:p>
          <a:p>
            <a:pPr lvl="1">
              <a:lnSpc>
                <a:spcPct val="100000"/>
              </a:lnSpc>
              <a:spcBef>
                <a:spcPts val="0"/>
              </a:spcBef>
            </a:pPr>
            <a:r>
              <a:rPr lang="en-US" dirty="0">
                <a:solidFill>
                  <a:schemeClr val="tx1"/>
                </a:solidFill>
              </a:rPr>
              <a:t>“And in that host OS we’re going to leverage docker to create a containerized application by building a remote container image?”</a:t>
            </a:r>
          </a:p>
          <a:p>
            <a:pPr>
              <a:lnSpc>
                <a:spcPct val="100000"/>
              </a:lnSpc>
            </a:pPr>
            <a:r>
              <a:rPr lang="en-US" dirty="0">
                <a:solidFill>
                  <a:schemeClr val="tx1"/>
                </a:solidFill>
              </a:rPr>
              <a:t>Brent</a:t>
            </a:r>
          </a:p>
          <a:p>
            <a:pPr lvl="1">
              <a:lnSpc>
                <a:spcPct val="100000"/>
              </a:lnSpc>
              <a:spcBef>
                <a:spcPts val="0"/>
              </a:spcBef>
            </a:pPr>
            <a:r>
              <a:rPr lang="en-US" dirty="0">
                <a:solidFill>
                  <a:schemeClr val="tx1"/>
                </a:solidFill>
              </a:rPr>
              <a:t>“You’re </a:t>
            </a:r>
            <a:r>
              <a:rPr lang="en-US" i="1" dirty="0">
                <a:solidFill>
                  <a:schemeClr val="tx1"/>
                </a:solidFill>
              </a:rPr>
              <a:t>starting</a:t>
            </a:r>
            <a:r>
              <a:rPr lang="en-US" dirty="0">
                <a:solidFill>
                  <a:schemeClr val="tx1"/>
                </a:solidFill>
              </a:rPr>
              <a:t> to sound like a developer.”</a:t>
            </a:r>
          </a:p>
        </p:txBody>
      </p:sp>
      <p:sp>
        <p:nvSpPr>
          <p:cNvPr id="3" name="Slide Number Placeholder 2">
            <a:extLst>
              <a:ext uri="{FF2B5EF4-FFF2-40B4-BE49-F238E27FC236}">
                <a16:creationId xmlns:a16="http://schemas.microsoft.com/office/drawing/2014/main" id="{D7AC21DE-7B9D-4C1A-9D40-8BBE316D3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19458" name="Picture 2">
            <a:extLst>
              <a:ext uri="{FF2B5EF4-FFF2-40B4-BE49-F238E27FC236}">
                <a16:creationId xmlns:a16="http://schemas.microsoft.com/office/drawing/2014/main" id="{21E0D990-4498-45E4-8929-2988A19B93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138" b="31033"/>
          <a:stretch/>
        </p:blipFill>
        <p:spPr bwMode="auto">
          <a:xfrm>
            <a:off x="5874962" y="1621723"/>
            <a:ext cx="2105199" cy="16340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A454100-89A2-4264-AECA-A75AA2096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357" b="-636"/>
          <a:stretch/>
        </p:blipFill>
        <p:spPr bwMode="auto">
          <a:xfrm>
            <a:off x="5908890" y="3255755"/>
            <a:ext cx="3196364" cy="7410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63E052FE-F52B-4ED9-A970-F5F0BA3BC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31" b="31033"/>
          <a:stretch/>
        </p:blipFill>
        <p:spPr bwMode="auto">
          <a:xfrm>
            <a:off x="7980161" y="1621723"/>
            <a:ext cx="1108129" cy="16340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C451AE0-200A-46AE-9620-B976BF013A37}"/>
              </a:ext>
            </a:extLst>
          </p:cNvPr>
          <p:cNvSpPr/>
          <p:nvPr/>
        </p:nvSpPr>
        <p:spPr>
          <a:xfrm>
            <a:off x="6049108" y="1743103"/>
            <a:ext cx="963875" cy="20617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1A5258A-CCAB-46EC-B69F-B39D1665BCF3}"/>
              </a:ext>
            </a:extLst>
          </p:cNvPr>
          <p:cNvSpPr txBox="1"/>
          <p:nvPr/>
        </p:nvSpPr>
        <p:spPr>
          <a:xfrm>
            <a:off x="6670826" y="3781400"/>
            <a:ext cx="1672492" cy="215444"/>
          </a:xfrm>
          <a:prstGeom prst="rect">
            <a:avLst/>
          </a:prstGeom>
          <a:noFill/>
        </p:spPr>
        <p:txBody>
          <a:bodyPr wrap="square" rtlCol="0">
            <a:spAutoFit/>
          </a:bodyPr>
          <a:lstStyle/>
          <a:p>
            <a:pPr algn="ctr"/>
            <a:r>
              <a:rPr lang="en-US" sz="800" dirty="0"/>
              <a:t>Credit: docker blog</a:t>
            </a:r>
          </a:p>
        </p:txBody>
      </p:sp>
    </p:spTree>
    <p:extLst>
      <p:ext uri="{BB962C8B-B14F-4D97-AF65-F5344CB8AC3E}">
        <p14:creationId xmlns:p14="http://schemas.microsoft.com/office/powerpoint/2010/main" val="171703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500"/>
                                        <p:tgtEl>
                                          <p:spTgt spid="5">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wipe(left)">
                                      <p:cBhvr>
                                        <p:cTn id="39" dur="500"/>
                                        <p:tgtEl>
                                          <p:spTgt spid="5">
                                            <p:txEl>
                                              <p:pRg st="6" end="6"/>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500"/>
                                        <p:tgtEl>
                                          <p:spTgt spid="5">
                                            <p:txEl>
                                              <p:pRg st="7" end="7"/>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458"/>
                                        </p:tgtEl>
                                        <p:attrNameLst>
                                          <p:attrName>style.visibility</p:attrName>
                                        </p:attrNameLst>
                                      </p:cBhvr>
                                      <p:to>
                                        <p:strVal val="visible"/>
                                      </p:to>
                                    </p:set>
                                    <p:animEffect transition="in" filter="fade">
                                      <p:cBhvr>
                                        <p:cTn id="46" dur="500"/>
                                        <p:tgtEl>
                                          <p:spTgt spid="19458"/>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Effect transition="in" filter="wipe(left)">
                                      <p:cBhvr>
                                        <p:cTn id="55" dur="500"/>
                                        <p:tgtEl>
                                          <p:spTgt spid="5">
                                            <p:txEl>
                                              <p:pRg st="8" end="8"/>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5">
                                            <p:txEl>
                                              <p:pRg st="9" end="9"/>
                                            </p:txEl>
                                          </p:spTgt>
                                        </p:tgtEl>
                                        <p:attrNameLst>
                                          <p:attrName>style.visibility</p:attrName>
                                        </p:attrNameLst>
                                      </p:cBhvr>
                                      <p:to>
                                        <p:strVal val="visible"/>
                                      </p:to>
                                    </p:set>
                                    <p:animEffect transition="in" filter="wipe(left)">
                                      <p:cBhvr>
                                        <p:cTn id="5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tep by Step NLP Part 4: Deploying DialoGPT in the Cloud">
            <a:hlinkClick r:id="" action="ppaction://media"/>
            <a:extLst>
              <a:ext uri="{FF2B5EF4-FFF2-40B4-BE49-F238E27FC236}">
                <a16:creationId xmlns:a16="http://schemas.microsoft.com/office/drawing/2014/main" id="{67BC036B-FED4-4869-8A2B-481BE63C99DE}"/>
              </a:ext>
            </a:extLst>
          </p:cNvPr>
          <p:cNvPicPr>
            <a:picLocks noRot="1" noChangeAspect="1"/>
          </p:cNvPicPr>
          <p:nvPr>
            <a:videoFile r:link="rId1"/>
          </p:nvPr>
        </p:nvPicPr>
        <p:blipFill>
          <a:blip r:embed="rId4"/>
          <a:stretch>
            <a:fillRect/>
          </a:stretch>
        </p:blipFill>
        <p:spPr>
          <a:xfrm>
            <a:off x="1541584" y="35887"/>
            <a:ext cx="6219092" cy="4664319"/>
          </a:xfrm>
          <a:prstGeom prst="rect">
            <a:avLst/>
          </a:prstGeom>
        </p:spPr>
      </p:pic>
      <p:sp>
        <p:nvSpPr>
          <p:cNvPr id="6" name="Text Placeholder 5">
            <a:extLst>
              <a:ext uri="{FF2B5EF4-FFF2-40B4-BE49-F238E27FC236}">
                <a16:creationId xmlns:a16="http://schemas.microsoft.com/office/drawing/2014/main" id="{3462722E-8216-4D03-859B-BF056138948B}"/>
              </a:ext>
            </a:extLst>
          </p:cNvPr>
          <p:cNvSpPr>
            <a:spLocks noGrp="1"/>
          </p:cNvSpPr>
          <p:nvPr>
            <p:ph type="body" idx="1"/>
          </p:nvPr>
        </p:nvSpPr>
        <p:spPr>
          <a:xfrm>
            <a:off x="3371880" y="4625717"/>
            <a:ext cx="2556222" cy="605100"/>
          </a:xfrm>
        </p:spPr>
        <p:txBody>
          <a:bodyPr/>
          <a:lstStyle/>
          <a:p>
            <a:pPr algn="ctr"/>
            <a:r>
              <a:rPr lang="en-US" sz="1200" dirty="0"/>
              <a:t>https://youtu.be/jPfQv8hh_pw</a:t>
            </a:r>
          </a:p>
        </p:txBody>
      </p:sp>
      <p:sp>
        <p:nvSpPr>
          <p:cNvPr id="4" name="Slide Number Placeholder 3">
            <a:extLst>
              <a:ext uri="{FF2B5EF4-FFF2-40B4-BE49-F238E27FC236}">
                <a16:creationId xmlns:a16="http://schemas.microsoft.com/office/drawing/2014/main" id="{0F930B08-1771-4180-AD89-52AF3E9131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92884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322E4-9B29-4BFC-BE9F-D759EE1D6B46}"/>
              </a:ext>
            </a:extLst>
          </p:cNvPr>
          <p:cNvSpPr>
            <a:spLocks noGrp="1"/>
          </p:cNvSpPr>
          <p:nvPr>
            <p:ph type="title"/>
          </p:nvPr>
        </p:nvSpPr>
        <p:spPr/>
        <p:txBody>
          <a:bodyPr/>
          <a:lstStyle/>
          <a:p>
            <a:r>
              <a:rPr lang="en-US" dirty="0"/>
              <a:t>A Product, Data Science, and Software Success!</a:t>
            </a:r>
          </a:p>
        </p:txBody>
      </p:sp>
      <p:sp>
        <p:nvSpPr>
          <p:cNvPr id="5" name="Text Placeholder 4">
            <a:extLst>
              <a:ext uri="{FF2B5EF4-FFF2-40B4-BE49-F238E27FC236}">
                <a16:creationId xmlns:a16="http://schemas.microsoft.com/office/drawing/2014/main" id="{A85ED3E4-C07B-456A-8FC5-A86CE393FE53}"/>
              </a:ext>
            </a:extLst>
          </p:cNvPr>
          <p:cNvSpPr>
            <a:spLocks noGrp="1"/>
          </p:cNvSpPr>
          <p:nvPr>
            <p:ph type="body" idx="1"/>
          </p:nvPr>
        </p:nvSpPr>
        <p:spPr/>
        <p:txBody>
          <a:bodyPr/>
          <a:lstStyle/>
          <a:p>
            <a:r>
              <a:rPr lang="en-US" dirty="0"/>
              <a:t>“Hey Paige – check it out!  Built and shipped!”</a:t>
            </a:r>
          </a:p>
        </p:txBody>
      </p:sp>
      <p:sp>
        <p:nvSpPr>
          <p:cNvPr id="6" name="Text Placeholder 5">
            <a:extLst>
              <a:ext uri="{FF2B5EF4-FFF2-40B4-BE49-F238E27FC236}">
                <a16:creationId xmlns:a16="http://schemas.microsoft.com/office/drawing/2014/main" id="{FB02770B-B50C-4985-AADE-C5226AF51A96}"/>
              </a:ext>
            </a:extLst>
          </p:cNvPr>
          <p:cNvSpPr>
            <a:spLocks noGrp="1"/>
          </p:cNvSpPr>
          <p:nvPr>
            <p:ph type="body" idx="2"/>
          </p:nvPr>
        </p:nvSpPr>
        <p:spPr/>
        <p:txBody>
          <a:bodyPr/>
          <a:lstStyle/>
          <a:p>
            <a:r>
              <a:rPr lang="en-US" dirty="0"/>
              <a:t>“This is awesome guys – so fast!  Give me a few days to start some customer development activities.  Feedback coming soon!”</a:t>
            </a:r>
          </a:p>
        </p:txBody>
      </p:sp>
      <p:sp>
        <p:nvSpPr>
          <p:cNvPr id="3" name="Slide Number Placeholder 2">
            <a:extLst>
              <a:ext uri="{FF2B5EF4-FFF2-40B4-BE49-F238E27FC236}">
                <a16:creationId xmlns:a16="http://schemas.microsoft.com/office/drawing/2014/main" id="{55CE2D46-9F93-48FF-80C9-B123243810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7" name="Picture 2" descr="Dev avatar">
            <a:extLst>
              <a:ext uri="{FF2B5EF4-FFF2-40B4-BE49-F238E27FC236}">
                <a16:creationId xmlns:a16="http://schemas.microsoft.com/office/drawing/2014/main" id="{C36F022C-A9DD-477F-A0B2-776FE6A39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860765"/>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2" descr="Luke avatar">
            <a:extLst>
              <a:ext uri="{FF2B5EF4-FFF2-40B4-BE49-F238E27FC236}">
                <a16:creationId xmlns:a16="http://schemas.microsoft.com/office/drawing/2014/main" id="{622CF2BA-EF4D-4FB0-BFD4-65B18D0C3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750" y="2511475"/>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9" name="Picture 8" descr="A person wearing glasses&#10;&#10;Description automatically generated with low confidence">
            <a:extLst>
              <a:ext uri="{FF2B5EF4-FFF2-40B4-BE49-F238E27FC236}">
                <a16:creationId xmlns:a16="http://schemas.microsoft.com/office/drawing/2014/main" id="{BABA98AB-BACF-4F98-BD8E-8A751B210276}"/>
              </a:ext>
            </a:extLst>
          </p:cNvPr>
          <p:cNvPicPr>
            <a:picLocks noChangeAspect="1"/>
          </p:cNvPicPr>
          <p:nvPr/>
        </p:nvPicPr>
        <p:blipFill>
          <a:blip r:embed="rId5"/>
          <a:stretch>
            <a:fillRect/>
          </a:stretch>
        </p:blipFill>
        <p:spPr>
          <a:xfrm>
            <a:off x="5918550" y="2228966"/>
            <a:ext cx="2057400" cy="2057400"/>
          </a:xfrm>
          <a:prstGeom prst="rect">
            <a:avLst/>
          </a:prstGeom>
          <a:ln>
            <a:solidFill>
              <a:schemeClr val="accent2"/>
            </a:solidFill>
          </a:ln>
        </p:spPr>
      </p:pic>
    </p:spTree>
    <p:extLst>
      <p:ext uri="{BB962C8B-B14F-4D97-AF65-F5344CB8AC3E}">
        <p14:creationId xmlns:p14="http://schemas.microsoft.com/office/powerpoint/2010/main" val="85281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E4E4DF7-81B6-4EF3-BEAF-92C00E2E21E4}"/>
              </a:ext>
            </a:extLst>
          </p:cNvPr>
          <p:cNvSpPr>
            <a:spLocks noGrp="1"/>
          </p:cNvSpPr>
          <p:nvPr>
            <p:ph type="title"/>
          </p:nvPr>
        </p:nvSpPr>
        <p:spPr/>
        <p:txBody>
          <a:bodyPr/>
          <a:lstStyle/>
          <a:p>
            <a:r>
              <a:rPr lang="en-US" dirty="0">
                <a:solidFill>
                  <a:srgbClr val="FFFFFF"/>
                </a:solidFill>
              </a:rPr>
              <a:t>🚪 </a:t>
            </a:r>
            <a:r>
              <a:rPr lang="en-US" dirty="0"/>
              <a:t>Proper Intro</a:t>
            </a:r>
          </a:p>
        </p:txBody>
      </p:sp>
      <p:sp>
        <p:nvSpPr>
          <p:cNvPr id="5" name="Text Placeholder 4">
            <a:extLst>
              <a:ext uri="{FF2B5EF4-FFF2-40B4-BE49-F238E27FC236}">
                <a16:creationId xmlns:a16="http://schemas.microsoft.com/office/drawing/2014/main" id="{9B9885F5-1130-43C2-BFD7-267014614EAD}"/>
              </a:ext>
            </a:extLst>
          </p:cNvPr>
          <p:cNvSpPr>
            <a:spLocks noGrp="1"/>
          </p:cNvSpPr>
          <p:nvPr>
            <p:ph type="body" idx="2"/>
          </p:nvPr>
        </p:nvSpPr>
        <p:spPr/>
        <p:txBody>
          <a:bodyPr/>
          <a:lstStyle/>
          <a:p>
            <a:pPr>
              <a:lnSpc>
                <a:spcPct val="100000"/>
              </a:lnSpc>
            </a:pPr>
            <a:r>
              <a:rPr lang="en-US" dirty="0"/>
              <a:t>Cape Cod, MA ⛵</a:t>
            </a:r>
          </a:p>
          <a:p>
            <a:pPr>
              <a:lnSpc>
                <a:spcPct val="100000"/>
              </a:lnSpc>
            </a:pPr>
            <a:r>
              <a:rPr lang="en-US" dirty="0"/>
              <a:t>Dayton, Ohio 🛩️</a:t>
            </a:r>
          </a:p>
          <a:p>
            <a:pPr>
              <a:lnSpc>
                <a:spcPct val="100000"/>
              </a:lnSpc>
            </a:pPr>
            <a:r>
              <a:rPr lang="en-US" dirty="0"/>
              <a:t>‘</a:t>
            </a:r>
            <a:r>
              <a:rPr lang="en-US" b="1" dirty="0"/>
              <a:t>06-’11: Mechanical 🛠️</a:t>
            </a:r>
          </a:p>
          <a:p>
            <a:pPr lvl="1">
              <a:lnSpc>
                <a:spcPct val="100000"/>
              </a:lnSpc>
              <a:spcBef>
                <a:spcPts val="0"/>
              </a:spcBef>
            </a:pPr>
            <a:r>
              <a:rPr lang="en-US" dirty="0"/>
              <a:t>Environmental 🌳</a:t>
            </a:r>
          </a:p>
          <a:p>
            <a:pPr lvl="1">
              <a:lnSpc>
                <a:spcPct val="100000"/>
              </a:lnSpc>
              <a:spcBef>
                <a:spcPts val="0"/>
              </a:spcBef>
            </a:pPr>
            <a:r>
              <a:rPr lang="en-US" dirty="0"/>
              <a:t>Design 🦋</a:t>
            </a:r>
          </a:p>
          <a:p>
            <a:pPr>
              <a:lnSpc>
                <a:spcPct val="100000"/>
              </a:lnSpc>
            </a:pPr>
            <a:r>
              <a:rPr lang="en-US" b="1" dirty="0"/>
              <a:t>‘11-’14: Materials 🔬*</a:t>
            </a:r>
          </a:p>
          <a:p>
            <a:pPr lvl="1">
              <a:lnSpc>
                <a:spcPct val="100000"/>
              </a:lnSpc>
              <a:spcBef>
                <a:spcPts val="0"/>
              </a:spcBef>
            </a:pPr>
            <a:r>
              <a:rPr lang="en-US" dirty="0"/>
              <a:t>Academia 🏫</a:t>
            </a:r>
          </a:p>
          <a:p>
            <a:pPr lvl="1">
              <a:lnSpc>
                <a:spcPct val="100000"/>
              </a:lnSpc>
              <a:spcBef>
                <a:spcPts val="0"/>
              </a:spcBef>
            </a:pPr>
            <a:r>
              <a:rPr lang="en-US" dirty="0"/>
              <a:t>Defense 🛡️</a:t>
            </a:r>
          </a:p>
          <a:p>
            <a:pPr lvl="1">
              <a:lnSpc>
                <a:spcPct val="100000"/>
              </a:lnSpc>
              <a:spcBef>
                <a:spcPts val="0"/>
              </a:spcBef>
            </a:pPr>
            <a:r>
              <a:rPr lang="en-US" dirty="0"/>
              <a:t>Manufacturing 🏭</a:t>
            </a:r>
          </a:p>
          <a:p>
            <a:pPr>
              <a:lnSpc>
                <a:spcPct val="100000"/>
              </a:lnSpc>
            </a:pPr>
            <a:r>
              <a:rPr lang="en-US" b="1" dirty="0"/>
              <a:t>‘14-’19: Optimization 🍥</a:t>
            </a:r>
          </a:p>
          <a:p>
            <a:pPr lvl="1">
              <a:lnSpc>
                <a:spcPct val="100000"/>
              </a:lnSpc>
              <a:spcBef>
                <a:spcPts val="0"/>
              </a:spcBef>
            </a:pPr>
            <a:r>
              <a:rPr lang="en-US" dirty="0"/>
              <a:t>Biomedical ⚕️</a:t>
            </a:r>
          </a:p>
          <a:p>
            <a:pPr lvl="1">
              <a:lnSpc>
                <a:spcPct val="100000"/>
              </a:lnSpc>
              <a:spcBef>
                <a:spcPts val="0"/>
              </a:spcBef>
            </a:pPr>
            <a:r>
              <a:rPr lang="en-US" dirty="0"/>
              <a:t>ML/AI 🤖</a:t>
            </a:r>
          </a:p>
          <a:p>
            <a:pPr lvl="1">
              <a:lnSpc>
                <a:spcPct val="100000"/>
              </a:lnSpc>
              <a:spcBef>
                <a:spcPts val="0"/>
              </a:spcBef>
            </a:pPr>
            <a:r>
              <a:rPr lang="en-US" dirty="0"/>
              <a:t>Consulting 📃</a:t>
            </a:r>
          </a:p>
          <a:p>
            <a:pPr>
              <a:lnSpc>
                <a:spcPct val="100000"/>
              </a:lnSpc>
            </a:pPr>
            <a:r>
              <a:rPr lang="en-US" b="1" dirty="0"/>
              <a:t>‘20+: Entrepreneurship 👨‍💻</a:t>
            </a:r>
          </a:p>
          <a:p>
            <a:pPr lvl="1">
              <a:lnSpc>
                <a:spcPct val="100000"/>
              </a:lnSpc>
              <a:spcBef>
                <a:spcPts val="0"/>
              </a:spcBef>
            </a:pPr>
            <a:r>
              <a:rPr lang="en-US" dirty="0"/>
              <a:t>Startups 🦄</a:t>
            </a:r>
          </a:p>
          <a:p>
            <a:pPr>
              <a:lnSpc>
                <a:spcPct val="100000"/>
              </a:lnSpc>
            </a:pPr>
            <a:r>
              <a:rPr lang="en-US" dirty="0"/>
              <a:t>San Francisco, CA 🌉</a:t>
            </a:r>
          </a:p>
          <a:p>
            <a:pPr>
              <a:lnSpc>
                <a:spcPct val="100000"/>
              </a:lnSpc>
            </a:pPr>
            <a:endParaRPr lang="en-US" dirty="0"/>
          </a:p>
        </p:txBody>
      </p:sp>
      <p:pic>
        <p:nvPicPr>
          <p:cNvPr id="18" name="Content Placeholder 5" descr="A picture containing text, person, indoor&#10;&#10;Description automatically generated">
            <a:extLst>
              <a:ext uri="{FF2B5EF4-FFF2-40B4-BE49-F238E27FC236}">
                <a16:creationId xmlns:a16="http://schemas.microsoft.com/office/drawing/2014/main" id="{8C56B28D-940A-48AA-9270-D66C70077575}"/>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680" r="12432" b="2"/>
          <a:stretch/>
        </p:blipFill>
        <p:spPr>
          <a:xfrm>
            <a:off x="311700" y="1330579"/>
            <a:ext cx="3999900" cy="3060191"/>
          </a:xfrm>
          <a:prstGeom prst="rect">
            <a:avLst/>
          </a:prstGeom>
          <a:noFill/>
          <a:ln>
            <a:noFill/>
          </a:ln>
        </p:spPr>
      </p:pic>
      <p:sp>
        <p:nvSpPr>
          <p:cNvPr id="19" name="TextBox 18">
            <a:extLst>
              <a:ext uri="{FF2B5EF4-FFF2-40B4-BE49-F238E27FC236}">
                <a16:creationId xmlns:a16="http://schemas.microsoft.com/office/drawing/2014/main" id="{29BCFDB0-4059-493E-8846-4179F404FE7C}"/>
              </a:ext>
            </a:extLst>
          </p:cNvPr>
          <p:cNvSpPr txBox="1"/>
          <p:nvPr/>
        </p:nvSpPr>
        <p:spPr>
          <a:xfrm>
            <a:off x="311700" y="3982745"/>
            <a:ext cx="3999900" cy="408025"/>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hlinkClick r:id="rId5">
                  <a:extLst>
                    <a:ext uri="{A12FA001-AC4F-418D-AE19-62706E023703}">
                      <ahyp:hlinkClr xmlns:ahyp="http://schemas.microsoft.com/office/drawing/2018/hyperlinkcolor" val="tx"/>
                    </a:ext>
                  </a:extLst>
                </a:hlinkClick>
              </a:rPr>
              <a:t>7-min version of my professional story</a:t>
            </a:r>
            <a:r>
              <a:rPr lang="en-US" sz="1300" dirty="0">
                <a:solidFill>
                  <a:srgbClr val="FFFFFF"/>
                </a:solidFill>
              </a:rPr>
              <a:t> on YouTube</a:t>
            </a:r>
          </a:p>
        </p:txBody>
      </p:sp>
    </p:spTree>
    <p:extLst>
      <p:ext uri="{BB962C8B-B14F-4D97-AF65-F5344CB8AC3E}">
        <p14:creationId xmlns:p14="http://schemas.microsoft.com/office/powerpoint/2010/main" val="4106221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322E4-9B29-4BFC-BE9F-D759EE1D6B46}"/>
              </a:ext>
            </a:extLst>
          </p:cNvPr>
          <p:cNvSpPr>
            <a:spLocks noGrp="1"/>
          </p:cNvSpPr>
          <p:nvPr>
            <p:ph type="title"/>
          </p:nvPr>
        </p:nvSpPr>
        <p:spPr/>
        <p:txBody>
          <a:bodyPr/>
          <a:lstStyle/>
          <a:p>
            <a:r>
              <a:rPr lang="en-US" dirty="0"/>
              <a:t>As Jay and Brent Leave Work…</a:t>
            </a:r>
          </a:p>
        </p:txBody>
      </p:sp>
      <p:sp>
        <p:nvSpPr>
          <p:cNvPr id="3" name="Slide Number Placeholder 2">
            <a:extLst>
              <a:ext uri="{FF2B5EF4-FFF2-40B4-BE49-F238E27FC236}">
                <a16:creationId xmlns:a16="http://schemas.microsoft.com/office/drawing/2014/main" id="{55CE2D46-9F93-48FF-80C9-B123243810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7" name="Picture 2" descr="Dev avatar">
            <a:extLst>
              <a:ext uri="{FF2B5EF4-FFF2-40B4-BE49-F238E27FC236}">
                <a16:creationId xmlns:a16="http://schemas.microsoft.com/office/drawing/2014/main" id="{C36F022C-A9DD-477F-A0B2-776FE6A39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26" y="2364460"/>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2" descr="Luke avatar">
            <a:extLst>
              <a:ext uri="{FF2B5EF4-FFF2-40B4-BE49-F238E27FC236}">
                <a16:creationId xmlns:a16="http://schemas.microsoft.com/office/drawing/2014/main" id="{622CF2BA-EF4D-4FB0-BFD4-65B18D0C3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397" y="2364460"/>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1" name="Thought Bubble: Cloud 10">
            <a:extLst>
              <a:ext uri="{FF2B5EF4-FFF2-40B4-BE49-F238E27FC236}">
                <a16:creationId xmlns:a16="http://schemas.microsoft.com/office/drawing/2014/main" id="{A6A02DD4-89E0-4C50-B33F-5662E6F67819}"/>
              </a:ext>
            </a:extLst>
          </p:cNvPr>
          <p:cNvSpPr/>
          <p:nvPr/>
        </p:nvSpPr>
        <p:spPr>
          <a:xfrm>
            <a:off x="1550162" y="1164310"/>
            <a:ext cx="3215899" cy="120015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hope users don’t ask questions that are too hard…</a:t>
            </a:r>
          </a:p>
        </p:txBody>
      </p:sp>
      <p:sp>
        <p:nvSpPr>
          <p:cNvPr id="12" name="Thought Bubble: Cloud 11">
            <a:extLst>
              <a:ext uri="{FF2B5EF4-FFF2-40B4-BE49-F238E27FC236}">
                <a16:creationId xmlns:a16="http://schemas.microsoft.com/office/drawing/2014/main" id="{7169DFD9-C468-4AD1-86A8-C1FFD8A0D7D2}"/>
              </a:ext>
            </a:extLst>
          </p:cNvPr>
          <p:cNvSpPr/>
          <p:nvPr/>
        </p:nvSpPr>
        <p:spPr>
          <a:xfrm>
            <a:off x="5655684" y="1164310"/>
            <a:ext cx="3215899" cy="120015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hope that only a few users ping this thing at a time…</a:t>
            </a:r>
          </a:p>
        </p:txBody>
      </p:sp>
    </p:spTree>
    <p:extLst>
      <p:ext uri="{BB962C8B-B14F-4D97-AF65-F5344CB8AC3E}">
        <p14:creationId xmlns:p14="http://schemas.microsoft.com/office/powerpoint/2010/main" val="403667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120C-B246-4B38-8A16-F72582FEDF01}"/>
              </a:ext>
            </a:extLst>
          </p:cNvPr>
          <p:cNvSpPr>
            <a:spLocks noGrp="1"/>
          </p:cNvSpPr>
          <p:nvPr>
            <p:ph type="title"/>
          </p:nvPr>
        </p:nvSpPr>
        <p:spPr/>
        <p:txBody>
          <a:bodyPr/>
          <a:lstStyle/>
          <a:p>
            <a:r>
              <a:rPr lang="en-US" dirty="0"/>
              <a:t>The Next Day</a:t>
            </a:r>
          </a:p>
        </p:txBody>
      </p:sp>
      <p:sp>
        <p:nvSpPr>
          <p:cNvPr id="3" name="Text Placeholder 2">
            <a:extLst>
              <a:ext uri="{FF2B5EF4-FFF2-40B4-BE49-F238E27FC236}">
                <a16:creationId xmlns:a16="http://schemas.microsoft.com/office/drawing/2014/main" id="{F4DAD9EF-4602-4E15-96BC-ECA289ECAD01}"/>
              </a:ext>
            </a:extLst>
          </p:cNvPr>
          <p:cNvSpPr>
            <a:spLocks noGrp="1"/>
          </p:cNvSpPr>
          <p:nvPr>
            <p:ph type="body" idx="1"/>
          </p:nvPr>
        </p:nvSpPr>
        <p:spPr/>
        <p:txBody>
          <a:bodyPr/>
          <a:lstStyle/>
          <a:p>
            <a:r>
              <a:rPr lang="en-US" dirty="0"/>
              <a:t>“That’s it for the AI Psychic for now… follow-up with the dev lead on the Info Gathering team for next steps!”</a:t>
            </a:r>
          </a:p>
        </p:txBody>
      </p:sp>
      <p:sp>
        <p:nvSpPr>
          <p:cNvPr id="4" name="Text Placeholder 3">
            <a:extLst>
              <a:ext uri="{FF2B5EF4-FFF2-40B4-BE49-F238E27FC236}">
                <a16:creationId xmlns:a16="http://schemas.microsoft.com/office/drawing/2014/main" id="{E929CED6-C7DB-48F0-B3E7-951FDCBF6243}"/>
              </a:ext>
            </a:extLst>
          </p:cNvPr>
          <p:cNvSpPr>
            <a:spLocks noGrp="1"/>
          </p:cNvSpPr>
          <p:nvPr>
            <p:ph type="body" idx="2"/>
          </p:nvPr>
        </p:nvSpPr>
        <p:spPr/>
        <p:txBody>
          <a:bodyPr/>
          <a:lstStyle/>
          <a:p>
            <a:r>
              <a:rPr lang="en-US" dirty="0"/>
              <a:t>“Sure Paige…” </a:t>
            </a:r>
          </a:p>
        </p:txBody>
      </p:sp>
      <p:sp>
        <p:nvSpPr>
          <p:cNvPr id="5" name="Slide Number Placeholder 4">
            <a:extLst>
              <a:ext uri="{FF2B5EF4-FFF2-40B4-BE49-F238E27FC236}">
                <a16:creationId xmlns:a16="http://schemas.microsoft.com/office/drawing/2014/main" id="{3B6BAB70-E8C1-493C-867A-A2316135F2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6" name="Picture 5" descr="A person wearing glasses&#10;&#10;Description automatically generated with low confidence">
            <a:extLst>
              <a:ext uri="{FF2B5EF4-FFF2-40B4-BE49-F238E27FC236}">
                <a16:creationId xmlns:a16="http://schemas.microsoft.com/office/drawing/2014/main" id="{36677537-206A-403F-B6DB-57BAB605FDDC}"/>
              </a:ext>
            </a:extLst>
          </p:cNvPr>
          <p:cNvPicPr>
            <a:picLocks noChangeAspect="1"/>
          </p:cNvPicPr>
          <p:nvPr/>
        </p:nvPicPr>
        <p:blipFill>
          <a:blip r:embed="rId3"/>
          <a:stretch>
            <a:fillRect/>
          </a:stretch>
        </p:blipFill>
        <p:spPr>
          <a:xfrm>
            <a:off x="1282950" y="2049860"/>
            <a:ext cx="2057400" cy="2057400"/>
          </a:xfrm>
          <a:prstGeom prst="rect">
            <a:avLst/>
          </a:prstGeom>
          <a:ln>
            <a:solidFill>
              <a:schemeClr val="accent2"/>
            </a:solidFill>
          </a:ln>
        </p:spPr>
      </p:pic>
      <p:pic>
        <p:nvPicPr>
          <p:cNvPr id="7" name="Picture 2" descr="Dev avatar">
            <a:extLst>
              <a:ext uri="{FF2B5EF4-FFF2-40B4-BE49-F238E27FC236}">
                <a16:creationId xmlns:a16="http://schemas.microsoft.com/office/drawing/2014/main" id="{8BE56B9C-784A-487F-A127-E15E1FCF9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341" y="2049860"/>
            <a:ext cx="2057400" cy="205740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CC69-7D1D-44A9-A64D-770D08A1ECAF}"/>
              </a:ext>
            </a:extLst>
          </p:cNvPr>
          <p:cNvSpPr>
            <a:spLocks noGrp="1"/>
          </p:cNvSpPr>
          <p:nvPr>
            <p:ph type="title"/>
          </p:nvPr>
        </p:nvSpPr>
        <p:spPr/>
        <p:txBody>
          <a:bodyPr/>
          <a:lstStyle/>
          <a:p>
            <a:r>
              <a:rPr lang="en-US" dirty="0"/>
              <a:t>One month later…</a:t>
            </a:r>
          </a:p>
        </p:txBody>
      </p:sp>
    </p:spTree>
    <p:extLst>
      <p:ext uri="{BB962C8B-B14F-4D97-AF65-F5344CB8AC3E}">
        <p14:creationId xmlns:p14="http://schemas.microsoft.com/office/powerpoint/2010/main" val="2710392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CC69-7D1D-44A9-A64D-770D08A1ECAF}"/>
              </a:ext>
            </a:extLst>
          </p:cNvPr>
          <p:cNvSpPr>
            <a:spLocks noGrp="1"/>
          </p:cNvSpPr>
          <p:nvPr>
            <p:ph type="title"/>
          </p:nvPr>
        </p:nvSpPr>
        <p:spPr/>
        <p:txBody>
          <a:bodyPr/>
          <a:lstStyle/>
          <a:p>
            <a:r>
              <a:rPr lang="en-US" dirty="0" err="1"/>
              <a:t>Dooracle</a:t>
            </a:r>
            <a:r>
              <a:rPr lang="en-US" dirty="0"/>
              <a:t> gets a $50M Series A</a:t>
            </a:r>
          </a:p>
        </p:txBody>
      </p:sp>
    </p:spTree>
    <p:extLst>
      <p:ext uri="{BB962C8B-B14F-4D97-AF65-F5344CB8AC3E}">
        <p14:creationId xmlns:p14="http://schemas.microsoft.com/office/powerpoint/2010/main" val="2274051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CC69-7D1D-44A9-A64D-770D08A1ECAF}"/>
              </a:ext>
            </a:extLst>
          </p:cNvPr>
          <p:cNvSpPr>
            <a:spLocks noGrp="1"/>
          </p:cNvSpPr>
          <p:nvPr>
            <p:ph type="title"/>
          </p:nvPr>
        </p:nvSpPr>
        <p:spPr/>
        <p:txBody>
          <a:bodyPr/>
          <a:lstStyle/>
          <a:p>
            <a:r>
              <a:rPr lang="en-US" dirty="0"/>
              <a:t>And their adventures…</a:t>
            </a:r>
          </a:p>
        </p:txBody>
      </p:sp>
    </p:spTree>
    <p:extLst>
      <p:ext uri="{BB962C8B-B14F-4D97-AF65-F5344CB8AC3E}">
        <p14:creationId xmlns:p14="http://schemas.microsoft.com/office/powerpoint/2010/main" val="1918119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54767A-6DC2-471E-8B87-4FEE6A9E0333}"/>
              </a:ext>
            </a:extLst>
          </p:cNvPr>
          <p:cNvSpPr>
            <a:spLocks noGrp="1"/>
          </p:cNvSpPr>
          <p:nvPr>
            <p:ph type="title"/>
          </p:nvPr>
        </p:nvSpPr>
        <p:spPr/>
        <p:txBody>
          <a:bodyPr/>
          <a:lstStyle/>
          <a:p>
            <a:r>
              <a:rPr lang="en-US" dirty="0"/>
              <a:t>From Data to Deployment </a:t>
            </a:r>
            <a:r>
              <a:rPr lang="en-US" dirty="0">
                <a:sym typeface="Wingdings" panose="05000000000000000000" pitchFamily="2" charset="2"/>
              </a:rPr>
              <a:t></a:t>
            </a:r>
            <a:endParaRPr lang="en-US" dirty="0"/>
          </a:p>
        </p:txBody>
      </p:sp>
      <p:sp>
        <p:nvSpPr>
          <p:cNvPr id="5" name="Slide Number Placeholder 4">
            <a:extLst>
              <a:ext uri="{FF2B5EF4-FFF2-40B4-BE49-F238E27FC236}">
                <a16:creationId xmlns:a16="http://schemas.microsoft.com/office/drawing/2014/main" id="{F8223703-CD9D-4782-8FD9-5E600F25485E}"/>
              </a:ext>
            </a:extLst>
          </p:cNvPr>
          <p:cNvSpPr>
            <a:spLocks noGrp="1"/>
          </p:cNvSpPr>
          <p:nvPr>
            <p:ph type="sldNum" idx="4294967295"/>
          </p:nvPr>
        </p:nvSpPr>
        <p:spPr>
          <a:xfrm>
            <a:off x="8633800" y="4730750"/>
            <a:ext cx="549275" cy="393700"/>
          </a:xfrm>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3074" name="Picture 2" descr="GitHub (@github) / Twitter">
            <a:extLst>
              <a:ext uri="{FF2B5EF4-FFF2-40B4-BE49-F238E27FC236}">
                <a16:creationId xmlns:a16="http://schemas.microsoft.com/office/drawing/2014/main" id="{08C69556-358B-40EE-A74E-A8150C337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120" y="297475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uilding Python web apps with Flask">
            <a:extLst>
              <a:ext uri="{FF2B5EF4-FFF2-40B4-BE49-F238E27FC236}">
                <a16:creationId xmlns:a16="http://schemas.microsoft.com/office/drawing/2014/main" id="{8A43CD3B-7D39-40E3-AE9D-82BE53035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658" y="3067477"/>
            <a:ext cx="1371600" cy="7289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cker (@Docker) / Twitter">
            <a:extLst>
              <a:ext uri="{FF2B5EF4-FFF2-40B4-BE49-F238E27FC236}">
                <a16:creationId xmlns:a16="http://schemas.microsoft.com/office/drawing/2014/main" id="{6CFBF0F7-D3F3-4419-8468-41DE00755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888" y="2837598"/>
            <a:ext cx="1188720" cy="11887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gle Cloud Platform opens first region, data centre in Canada | IT World  Canada News">
            <a:extLst>
              <a:ext uri="{FF2B5EF4-FFF2-40B4-BE49-F238E27FC236}">
                <a16:creationId xmlns:a16="http://schemas.microsoft.com/office/drawing/2014/main" id="{1DE009A2-2398-4A36-9634-81E188383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096" y="3020478"/>
            <a:ext cx="2026612" cy="82296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Project Jupyter - Wikipedia">
            <a:extLst>
              <a:ext uri="{FF2B5EF4-FFF2-40B4-BE49-F238E27FC236}">
                <a16:creationId xmlns:a16="http://schemas.microsoft.com/office/drawing/2014/main" id="{7713CF21-5B28-4F86-98E9-84BDC57629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661" y="3020478"/>
            <a:ext cx="788811"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B377F3-1FF4-477D-A116-1501E2C4007D}"/>
              </a:ext>
            </a:extLst>
          </p:cNvPr>
          <p:cNvPicPr>
            <a:picLocks noChangeAspect="1"/>
          </p:cNvPicPr>
          <p:nvPr/>
        </p:nvPicPr>
        <p:blipFill>
          <a:blip r:embed="rId7"/>
          <a:stretch>
            <a:fillRect/>
          </a:stretch>
        </p:blipFill>
        <p:spPr>
          <a:xfrm>
            <a:off x="1444600" y="3067477"/>
            <a:ext cx="864524" cy="822960"/>
          </a:xfrm>
          <a:prstGeom prst="rect">
            <a:avLst/>
          </a:prstGeom>
        </p:spPr>
      </p:pic>
    </p:spTree>
    <p:extLst>
      <p:ext uri="{BB962C8B-B14F-4D97-AF65-F5344CB8AC3E}">
        <p14:creationId xmlns:p14="http://schemas.microsoft.com/office/powerpoint/2010/main" val="259127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AACD-143B-4940-9E0E-1257C3018E39}"/>
              </a:ext>
            </a:extLst>
          </p:cNvPr>
          <p:cNvSpPr>
            <a:spLocks noGrp="1"/>
          </p:cNvSpPr>
          <p:nvPr>
            <p:ph type="title"/>
          </p:nvPr>
        </p:nvSpPr>
        <p:spPr/>
        <p:txBody>
          <a:bodyPr/>
          <a:lstStyle/>
          <a:p>
            <a:r>
              <a:rPr lang="en-US" dirty="0"/>
              <a:t>And beyond…</a:t>
            </a:r>
          </a:p>
        </p:txBody>
      </p:sp>
      <p:pic>
        <p:nvPicPr>
          <p:cNvPr id="20482" name="Picture 2" descr="Types of Kubernetes Events">
            <a:extLst>
              <a:ext uri="{FF2B5EF4-FFF2-40B4-BE49-F238E27FC236}">
                <a16:creationId xmlns:a16="http://schemas.microsoft.com/office/drawing/2014/main" id="{8742BABB-69A1-4E90-9E2F-336C97949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548" y="2842992"/>
            <a:ext cx="1441772" cy="141870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Kubeflow Tool | Data Revenue">
            <a:extLst>
              <a:ext uri="{FF2B5EF4-FFF2-40B4-BE49-F238E27FC236}">
                <a16:creationId xmlns:a16="http://schemas.microsoft.com/office/drawing/2014/main" id="{4A812684-E212-4ECD-8A3E-DBA0F506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92650"/>
            <a:ext cx="1202424" cy="120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875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86F8C-67AF-4629-B31A-57426D1CF489}"/>
              </a:ext>
            </a:extLst>
          </p:cNvPr>
          <p:cNvSpPr>
            <a:spLocks noGrp="1"/>
          </p:cNvSpPr>
          <p:nvPr>
            <p:ph type="title"/>
          </p:nvPr>
        </p:nvSpPr>
        <p:spPr/>
        <p:txBody>
          <a:bodyPr/>
          <a:lstStyle/>
          <a:p>
            <a:r>
              <a:rPr lang="en-US" dirty="0"/>
              <a:t>Continue…</a:t>
            </a:r>
          </a:p>
        </p:txBody>
      </p:sp>
    </p:spTree>
    <p:extLst>
      <p:ext uri="{BB962C8B-B14F-4D97-AF65-F5344CB8AC3E}">
        <p14:creationId xmlns:p14="http://schemas.microsoft.com/office/powerpoint/2010/main" val="3704757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ugging Face (@huggingface) / Twitter">
            <a:extLst>
              <a:ext uri="{FF2B5EF4-FFF2-40B4-BE49-F238E27FC236}">
                <a16:creationId xmlns:a16="http://schemas.microsoft.com/office/drawing/2014/main" id="{01D59A77-58C4-4422-B0BF-38C3911C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13" y="3317789"/>
            <a:ext cx="792737" cy="7927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Tube">
            <a:extLst>
              <a:ext uri="{FF2B5EF4-FFF2-40B4-BE49-F238E27FC236}">
                <a16:creationId xmlns:a16="http://schemas.microsoft.com/office/drawing/2014/main" id="{981CBD5A-6DCF-4AE5-9C83-3E1D14E68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61" y="839861"/>
            <a:ext cx="898843" cy="8988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0EA043-2850-4D76-B799-2CEC211248AA}"/>
              </a:ext>
            </a:extLst>
          </p:cNvPr>
          <p:cNvSpPr>
            <a:spLocks noGrp="1"/>
          </p:cNvSpPr>
          <p:nvPr>
            <p:ph type="title"/>
          </p:nvPr>
        </p:nvSpPr>
        <p:spPr/>
        <p:txBody>
          <a:bodyPr/>
          <a:lstStyle/>
          <a:p>
            <a:r>
              <a:rPr lang="en-US" dirty="0"/>
              <a:t>Resources for Building Your </a:t>
            </a:r>
            <a:r>
              <a:rPr lang="en-US" dirty="0" err="1"/>
              <a:t>DialoGPT</a:t>
            </a:r>
            <a:r>
              <a:rPr lang="en-US" dirty="0"/>
              <a:t> Chatbot</a:t>
            </a:r>
          </a:p>
        </p:txBody>
      </p:sp>
      <p:sp>
        <p:nvSpPr>
          <p:cNvPr id="3" name="Text Placeholder 2">
            <a:extLst>
              <a:ext uri="{FF2B5EF4-FFF2-40B4-BE49-F238E27FC236}">
                <a16:creationId xmlns:a16="http://schemas.microsoft.com/office/drawing/2014/main" id="{C81E3F71-1FD9-415E-B627-E67D627DFF1C}"/>
              </a:ext>
            </a:extLst>
          </p:cNvPr>
          <p:cNvSpPr>
            <a:spLocks noGrp="1"/>
          </p:cNvSpPr>
          <p:nvPr>
            <p:ph type="body" idx="1"/>
          </p:nvPr>
        </p:nvSpPr>
        <p:spPr>
          <a:xfrm>
            <a:off x="328932" y="1152475"/>
            <a:ext cx="8520600" cy="3416400"/>
          </a:xfrm>
        </p:spPr>
        <p:txBody>
          <a:bodyPr/>
          <a:lstStyle/>
          <a:p>
            <a:pPr marL="107950" indent="0">
              <a:lnSpc>
                <a:spcPct val="100000"/>
              </a:lnSpc>
              <a:buNone/>
            </a:pPr>
            <a:endParaRPr lang="en-US" dirty="0"/>
          </a:p>
          <a:p>
            <a:pPr>
              <a:lnSpc>
                <a:spcPct val="100000"/>
              </a:lnSpc>
            </a:pPr>
            <a:r>
              <a:rPr lang="en-US" dirty="0"/>
              <a:t>YouTube</a:t>
            </a:r>
          </a:p>
          <a:p>
            <a:pPr lvl="1">
              <a:lnSpc>
                <a:spcPct val="100000"/>
              </a:lnSpc>
              <a:spcBef>
                <a:spcPts val="0"/>
              </a:spcBef>
            </a:pPr>
            <a:r>
              <a:rPr lang="en-US" sz="1400" dirty="0">
                <a:hlinkClick r:id="rId5"/>
              </a:rPr>
              <a:t>Step by Step NLP: Data to Deployment</a:t>
            </a:r>
            <a:endParaRPr lang="en-US" sz="1400" dirty="0"/>
          </a:p>
          <a:p>
            <a:pPr lvl="1">
              <a:lnSpc>
                <a:spcPct val="100000"/>
              </a:lnSpc>
              <a:spcBef>
                <a:spcPts val="0"/>
              </a:spcBef>
            </a:pPr>
            <a:endParaRPr lang="en-US" sz="1400" dirty="0">
              <a:hlinkClick r:id="rId6"/>
            </a:endParaRPr>
          </a:p>
          <a:p>
            <a:pPr marL="107950" indent="0">
              <a:lnSpc>
                <a:spcPct val="100000"/>
              </a:lnSpc>
              <a:buNone/>
            </a:pPr>
            <a:endParaRPr lang="en-US" dirty="0"/>
          </a:p>
          <a:p>
            <a:pPr marL="107950" indent="0">
              <a:lnSpc>
                <a:spcPct val="100000"/>
              </a:lnSpc>
              <a:buNone/>
            </a:pPr>
            <a:endParaRPr lang="en-US" dirty="0"/>
          </a:p>
          <a:p>
            <a:pPr>
              <a:lnSpc>
                <a:spcPct val="100000"/>
              </a:lnSpc>
            </a:pPr>
            <a:r>
              <a:rPr lang="en-US" dirty="0"/>
              <a:t>GitHub </a:t>
            </a:r>
          </a:p>
          <a:p>
            <a:pPr lvl="1">
              <a:lnSpc>
                <a:spcPct val="100000"/>
              </a:lnSpc>
              <a:spcBef>
                <a:spcPts val="0"/>
              </a:spcBef>
            </a:pPr>
            <a:r>
              <a:rPr lang="en-US" dirty="0">
                <a:hlinkClick r:id="rId7"/>
              </a:rPr>
              <a:t>https://github.com/FourthBrain/step-by-step-nlp-dialogpt-chatbot</a:t>
            </a:r>
            <a:endParaRPr lang="en-US" dirty="0"/>
          </a:p>
          <a:p>
            <a:pPr marL="596900" lvl="1" indent="0">
              <a:lnSpc>
                <a:spcPct val="100000"/>
              </a:lnSpc>
              <a:spcBef>
                <a:spcPts val="0"/>
              </a:spcBef>
              <a:buNone/>
            </a:pPr>
            <a:endParaRPr lang="en-US" dirty="0"/>
          </a:p>
          <a:p>
            <a:pPr marL="596900" lvl="1" indent="0">
              <a:lnSpc>
                <a:spcPct val="100000"/>
              </a:lnSpc>
              <a:spcBef>
                <a:spcPts val="0"/>
              </a:spcBef>
              <a:buNone/>
            </a:pPr>
            <a:br>
              <a:rPr lang="en-US" dirty="0"/>
            </a:br>
            <a:endParaRPr lang="en-US" dirty="0"/>
          </a:p>
          <a:p>
            <a:pPr>
              <a:lnSpc>
                <a:spcPct val="100000"/>
              </a:lnSpc>
            </a:pPr>
            <a:r>
              <a:rPr lang="en-US" dirty="0"/>
              <a:t>Hugging Face</a:t>
            </a:r>
          </a:p>
          <a:p>
            <a:pPr lvl="1">
              <a:lnSpc>
                <a:spcPct val="100000"/>
              </a:lnSpc>
              <a:spcBef>
                <a:spcPts val="0"/>
              </a:spcBef>
            </a:pPr>
            <a:r>
              <a:rPr lang="en-US" dirty="0">
                <a:hlinkClick r:id="rId8"/>
              </a:rPr>
              <a:t>https://huggingface.co/microsoft/DialoGPT-medium</a:t>
            </a:r>
            <a:endParaRPr lang="en-US" dirty="0"/>
          </a:p>
          <a:p>
            <a:pPr marL="596900" lvl="1" indent="0">
              <a:lnSpc>
                <a:spcPct val="100000"/>
              </a:lnSpc>
              <a:spcBef>
                <a:spcPts val="0"/>
              </a:spcBef>
              <a:buNone/>
            </a:pPr>
            <a:endParaRPr lang="en-US" sz="1400" dirty="0"/>
          </a:p>
          <a:p>
            <a:pPr lvl="1">
              <a:lnSpc>
                <a:spcPct val="100000"/>
              </a:lnSpc>
              <a:spcBef>
                <a:spcPts val="0"/>
              </a:spcBef>
            </a:pPr>
            <a:endParaRPr lang="en-US" sz="1400" dirty="0"/>
          </a:p>
          <a:p>
            <a:pPr lvl="1">
              <a:lnSpc>
                <a:spcPct val="100000"/>
              </a:lnSpc>
              <a:spcBef>
                <a:spcPts val="0"/>
              </a:spcBef>
            </a:pPr>
            <a:endParaRPr lang="en-US" dirty="0"/>
          </a:p>
          <a:p>
            <a:pPr lvl="1">
              <a:lnSpc>
                <a:spcPct val="100000"/>
              </a:lnSpc>
              <a:spcBef>
                <a:spcPts val="0"/>
              </a:spcBef>
            </a:pPr>
            <a:endParaRPr lang="en-US" dirty="0"/>
          </a:p>
        </p:txBody>
      </p:sp>
      <p:pic>
        <p:nvPicPr>
          <p:cNvPr id="4" name="Picture 2" descr="GitHub (@github) / Twitter">
            <a:extLst>
              <a:ext uri="{FF2B5EF4-FFF2-40B4-BE49-F238E27FC236}">
                <a16:creationId xmlns:a16="http://schemas.microsoft.com/office/drawing/2014/main" id="{70CF4598-29D9-41F5-A657-F385C4D772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266" y="2042096"/>
            <a:ext cx="686632" cy="68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189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Thanks!</a:t>
            </a:r>
          </a:p>
        </p:txBody>
      </p:sp>
      <p:sp>
        <p:nvSpPr>
          <p:cNvPr id="2" name="Subtitle 1">
            <a:extLst>
              <a:ext uri="{FF2B5EF4-FFF2-40B4-BE49-F238E27FC236}">
                <a16:creationId xmlns:a16="http://schemas.microsoft.com/office/drawing/2014/main" id="{5E863053-F961-4DE5-9668-22661C4AC2E4}"/>
              </a:ext>
            </a:extLst>
          </p:cNvPr>
          <p:cNvSpPr>
            <a:spLocks noGrp="1"/>
          </p:cNvSpPr>
          <p:nvPr>
            <p:ph type="subTitle" idx="1"/>
          </p:nvPr>
        </p:nvSpPr>
        <p:spPr/>
        <p:txBody>
          <a:bodyPr/>
          <a:lstStyle/>
          <a:p>
            <a:r>
              <a:rPr lang="en-US" dirty="0"/>
              <a:t>Reach out anytime!</a:t>
            </a:r>
          </a:p>
          <a:p>
            <a:r>
              <a:rPr lang="en-US" sz="2000" dirty="0">
                <a:hlinkClick r:id="rId3"/>
              </a:rPr>
              <a:t>📧 greg@fourthbrain.ai</a:t>
            </a:r>
            <a:endParaRPr lang="en-US" sz="2000" dirty="0"/>
          </a:p>
          <a:p>
            <a:r>
              <a:rPr lang="en-US" sz="2000" dirty="0">
                <a:hlinkClick r:id="rId4"/>
              </a:rPr>
              <a:t>🔗 linkedin.com/in/</a:t>
            </a:r>
            <a:r>
              <a:rPr lang="en-US" sz="2000" dirty="0" err="1">
                <a:hlinkClick r:id="rId4"/>
              </a:rPr>
              <a:t>gregloughnane</a:t>
            </a:r>
            <a:r>
              <a:rPr lang="en-US" sz="2000" dirty="0">
                <a:hlinkClick r:id="rId4"/>
              </a:rPr>
              <a:t>/</a:t>
            </a:r>
            <a:endParaRPr lang="en-US" sz="2000" dirty="0"/>
          </a:p>
          <a:p>
            <a:r>
              <a:rPr lang="en-US" sz="2000" dirty="0">
                <a:hlinkClick r:id="rId5"/>
              </a:rPr>
              <a:t>🐦@GregOnLock</a:t>
            </a:r>
            <a:endParaRPr lang="en-US" sz="2000" dirty="0"/>
          </a:p>
          <a:p>
            <a:endParaRPr lang="en-US" dirty="0"/>
          </a:p>
        </p:txBody>
      </p:sp>
      <p:sp>
        <p:nvSpPr>
          <p:cNvPr id="95" name="Google Shape;95;p16"/>
          <p:cNvSpPr txBox="1">
            <a:spLocks noGrp="1"/>
          </p:cNvSpPr>
          <p:nvPr>
            <p:ph type="sldNum" idx="4294967295"/>
          </p:nvPr>
        </p:nvSpPr>
        <p:spPr>
          <a:xfrm>
            <a:off x="8594725" y="4662488"/>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mtClean="0"/>
              <a:t>49</a:t>
            </a:fld>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340F-481F-4644-BFA4-FA7669C2C9A5}"/>
              </a:ext>
            </a:extLst>
          </p:cNvPr>
          <p:cNvSpPr>
            <a:spLocks noGrp="1"/>
          </p:cNvSpPr>
          <p:nvPr>
            <p:ph type="title"/>
          </p:nvPr>
        </p:nvSpPr>
        <p:spPr/>
        <p:txBody>
          <a:bodyPr/>
          <a:lstStyle/>
          <a:p>
            <a:r>
              <a:rPr lang="en-US" dirty="0"/>
              <a:t>Chatbot Applications</a:t>
            </a:r>
          </a:p>
        </p:txBody>
      </p:sp>
      <p:sp>
        <p:nvSpPr>
          <p:cNvPr id="3" name="Text Placeholder 2">
            <a:extLst>
              <a:ext uri="{FF2B5EF4-FFF2-40B4-BE49-F238E27FC236}">
                <a16:creationId xmlns:a16="http://schemas.microsoft.com/office/drawing/2014/main" id="{8107D501-EEC3-4D89-B5C2-113400C7E08C}"/>
              </a:ext>
            </a:extLst>
          </p:cNvPr>
          <p:cNvSpPr>
            <a:spLocks noGrp="1"/>
          </p:cNvSpPr>
          <p:nvPr>
            <p:ph type="body" idx="1"/>
          </p:nvPr>
        </p:nvSpPr>
        <p:spPr/>
        <p:txBody>
          <a:bodyPr/>
          <a:lstStyle/>
          <a:p>
            <a:r>
              <a:rPr lang="en-US" sz="2000" dirty="0"/>
              <a:t>“Over the next decade … </a:t>
            </a:r>
            <a:r>
              <a:rPr lang="en-US" sz="2000" b="1" dirty="0"/>
              <a:t>AI assistants</a:t>
            </a:r>
            <a:r>
              <a:rPr lang="en-US" sz="2000" dirty="0"/>
              <a:t> [will become] the </a:t>
            </a:r>
            <a:r>
              <a:rPr lang="en-US" sz="2000" b="1" dirty="0"/>
              <a:t>primary channel </a:t>
            </a:r>
            <a:r>
              <a:rPr lang="en-US" sz="2000" dirty="0"/>
              <a:t>through which people get </a:t>
            </a:r>
            <a:r>
              <a:rPr lang="en-US" sz="2000" i="1" u="sng" dirty="0"/>
              <a:t>information</a:t>
            </a:r>
            <a:r>
              <a:rPr lang="en-US" sz="2000" dirty="0"/>
              <a:t>, </a:t>
            </a:r>
            <a:r>
              <a:rPr lang="en-US" sz="2000" i="1" u="sng" dirty="0"/>
              <a:t>goods and services</a:t>
            </a:r>
            <a:r>
              <a:rPr lang="en-US" sz="2000" dirty="0"/>
              <a:t> …”</a:t>
            </a:r>
            <a:br>
              <a:rPr lang="en-US" sz="2000" dirty="0"/>
            </a:br>
            <a:endParaRPr lang="en-US" sz="2000" dirty="0"/>
          </a:p>
          <a:p>
            <a:r>
              <a:rPr lang="en-US" sz="2000" dirty="0"/>
              <a:t>… and marketing will turn into a battle for their attention.”</a:t>
            </a:r>
          </a:p>
          <a:p>
            <a:endParaRPr lang="en-US" dirty="0"/>
          </a:p>
        </p:txBody>
      </p:sp>
      <p:sp>
        <p:nvSpPr>
          <p:cNvPr id="4" name="Text Placeholder 3">
            <a:extLst>
              <a:ext uri="{FF2B5EF4-FFF2-40B4-BE49-F238E27FC236}">
                <a16:creationId xmlns:a16="http://schemas.microsoft.com/office/drawing/2014/main" id="{740348B8-65F8-4459-B06E-8A24E361D8B5}"/>
              </a:ext>
            </a:extLst>
          </p:cNvPr>
          <p:cNvSpPr>
            <a:spLocks noGrp="1"/>
          </p:cNvSpPr>
          <p:nvPr>
            <p:ph type="body" idx="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39700" indent="0">
              <a:buNone/>
            </a:pPr>
            <a:r>
              <a:rPr lang="en-US" sz="5400" dirty="0"/>
              <a:t>🏡   🚗   📱</a:t>
            </a:r>
          </a:p>
        </p:txBody>
      </p:sp>
      <p:sp>
        <p:nvSpPr>
          <p:cNvPr id="8" name="TextBox 7">
            <a:extLst>
              <a:ext uri="{FF2B5EF4-FFF2-40B4-BE49-F238E27FC236}">
                <a16:creationId xmlns:a16="http://schemas.microsoft.com/office/drawing/2014/main" id="{C5F09090-8B46-43A0-8F25-1A21C3865E0D}"/>
              </a:ext>
            </a:extLst>
          </p:cNvPr>
          <p:cNvSpPr txBox="1"/>
          <p:nvPr/>
        </p:nvSpPr>
        <p:spPr>
          <a:xfrm>
            <a:off x="645082" y="4568875"/>
            <a:ext cx="3333135" cy="215444"/>
          </a:xfrm>
          <a:prstGeom prst="rect">
            <a:avLst/>
          </a:prstGeom>
          <a:noFill/>
        </p:spPr>
        <p:txBody>
          <a:bodyPr wrap="square">
            <a:spAutoFit/>
          </a:bodyPr>
          <a:lstStyle/>
          <a:p>
            <a:pPr algn="ctr"/>
            <a:r>
              <a:rPr lang="en-US" sz="800" dirty="0"/>
              <a:t>“Marketing in the age of Alexa” by Niraj </a:t>
            </a:r>
            <a:r>
              <a:rPr lang="en-US" sz="800" dirty="0" err="1"/>
              <a:t>Dawar</a:t>
            </a:r>
            <a:r>
              <a:rPr lang="en-US" sz="800" dirty="0"/>
              <a:t>, 2019</a:t>
            </a:r>
          </a:p>
        </p:txBody>
      </p:sp>
      <p:pic>
        <p:nvPicPr>
          <p:cNvPr id="3076" name="Picture 4" descr="chatbot, chat, robot, instant, technology, aid, application, assistance, bot, bubble, communication, concept, conversation, digital, finger, hand, help, interaction, marketing, message, service, smartphone, social, touching, using, cartoon, illustration, electronic device, fictional character, gesture, graphic design, fiction, art">
            <a:extLst>
              <a:ext uri="{FF2B5EF4-FFF2-40B4-BE49-F238E27FC236}">
                <a16:creationId xmlns:a16="http://schemas.microsoft.com/office/drawing/2014/main" id="{72768005-D8DE-4C27-9C2D-EF6BF20D3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898" y="1152475"/>
            <a:ext cx="3400903" cy="1972597"/>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07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9" end="9"/>
                                            </p:txEl>
                                          </p:spTgt>
                                        </p:tgtEl>
                                        <p:attrNameLst>
                                          <p:attrName>style.visibility</p:attrName>
                                        </p:attrNameLst>
                                      </p:cBhvr>
                                      <p:to>
                                        <p:strVal val="visible"/>
                                      </p:to>
                                    </p:set>
                                    <p:animEffect transition="in" filter="fade">
                                      <p:cBhvr>
                                        <p:cTn id="1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E4C14-8014-4215-A7CA-6F396FA4FFB7}"/>
              </a:ext>
            </a:extLst>
          </p:cNvPr>
          <p:cNvSpPr>
            <a:spLocks noGrp="1"/>
          </p:cNvSpPr>
          <p:nvPr>
            <p:ph type="title"/>
          </p:nvPr>
        </p:nvSpPr>
        <p:spPr/>
        <p:txBody>
          <a:bodyPr/>
          <a:lstStyle/>
          <a:p>
            <a:r>
              <a:rPr lang="en-US" dirty="0"/>
              <a:t>Next </a:t>
            </a:r>
            <a:r>
              <a:rPr lang="en-US" dirty="0" err="1"/>
              <a:t>MLOps</a:t>
            </a:r>
            <a:r>
              <a:rPr lang="en-US" dirty="0"/>
              <a:t> Cohort Starts 2/26!</a:t>
            </a:r>
          </a:p>
        </p:txBody>
      </p:sp>
      <p:sp>
        <p:nvSpPr>
          <p:cNvPr id="4" name="Text Placeholder 3">
            <a:extLst>
              <a:ext uri="{FF2B5EF4-FFF2-40B4-BE49-F238E27FC236}">
                <a16:creationId xmlns:a16="http://schemas.microsoft.com/office/drawing/2014/main" id="{EC12CE0D-C80F-4071-9DED-EAEC91636FCD}"/>
              </a:ext>
            </a:extLst>
          </p:cNvPr>
          <p:cNvSpPr>
            <a:spLocks noGrp="1"/>
          </p:cNvSpPr>
          <p:nvPr>
            <p:ph type="body" idx="1"/>
          </p:nvPr>
        </p:nvSpPr>
        <p:spPr/>
        <p:txBody>
          <a:bodyPr/>
          <a:lstStyle/>
          <a:p>
            <a:r>
              <a:rPr lang="en-US" dirty="0"/>
              <a:t>12-weeks + 💎 Capstone</a:t>
            </a:r>
          </a:p>
          <a:p>
            <a:endParaRPr lang="en-US" dirty="0"/>
          </a:p>
        </p:txBody>
      </p:sp>
      <p:pic>
        <p:nvPicPr>
          <p:cNvPr id="2050" name="Picture 2" descr="Image">
            <a:extLst>
              <a:ext uri="{FF2B5EF4-FFF2-40B4-BE49-F238E27FC236}">
                <a16:creationId xmlns:a16="http://schemas.microsoft.com/office/drawing/2014/main" id="{6DF22548-6622-46B7-A0CB-1D2287FA4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393" y="1152474"/>
            <a:ext cx="5486400" cy="3086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Google Shape;156;p24">
            <a:extLst>
              <a:ext uri="{FF2B5EF4-FFF2-40B4-BE49-F238E27FC236}">
                <a16:creationId xmlns:a16="http://schemas.microsoft.com/office/drawing/2014/main" id="{28CA6BF8-7449-48D3-8129-BB1FB3BD8B84}"/>
              </a:ext>
            </a:extLst>
          </p:cNvPr>
          <p:cNvGraphicFramePr/>
          <p:nvPr>
            <p:extLst>
              <p:ext uri="{D42A27DB-BD31-4B8C-83A1-F6EECF244321}">
                <p14:modId xmlns:p14="http://schemas.microsoft.com/office/powerpoint/2010/main" val="948952616"/>
              </p:ext>
            </p:extLst>
          </p:nvPr>
        </p:nvGraphicFramePr>
        <p:xfrm>
          <a:off x="519193" y="1666067"/>
          <a:ext cx="3138407" cy="2902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C7B796D4-2EE5-4F41-8206-10BA39DF4AA9}"/>
              </a:ext>
            </a:extLst>
          </p:cNvPr>
          <p:cNvSpPr txBox="1"/>
          <p:nvPr/>
        </p:nvSpPr>
        <p:spPr>
          <a:xfrm>
            <a:off x="4010593" y="4310393"/>
            <a:ext cx="4572000" cy="307777"/>
          </a:xfrm>
          <a:prstGeom prst="rect">
            <a:avLst/>
          </a:prstGeom>
          <a:noFill/>
        </p:spPr>
        <p:txBody>
          <a:bodyPr wrap="square">
            <a:spAutoFit/>
          </a:bodyPr>
          <a:lstStyle/>
          <a:p>
            <a:pPr algn="ctr"/>
            <a:r>
              <a:rPr lang="en-US" dirty="0"/>
              <a:t>🏫 www.fourthbrain.ai/dl-scholarship</a:t>
            </a:r>
          </a:p>
        </p:txBody>
      </p:sp>
    </p:spTree>
    <p:extLst>
      <p:ext uri="{BB962C8B-B14F-4D97-AF65-F5344CB8AC3E}">
        <p14:creationId xmlns:p14="http://schemas.microsoft.com/office/powerpoint/2010/main" val="3269023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CC466-2A69-4E79-992E-016A1DB6181C}"/>
              </a:ext>
            </a:extLst>
          </p:cNvPr>
          <p:cNvSpPr>
            <a:spLocks noGrp="1"/>
          </p:cNvSpPr>
          <p:nvPr>
            <p:ph type="title"/>
          </p:nvPr>
        </p:nvSpPr>
        <p:spPr/>
        <p:txBody>
          <a:bodyPr/>
          <a:lstStyle/>
          <a:p>
            <a:pPr algn="l"/>
            <a:r>
              <a:rPr lang="en-US" dirty="0">
                <a:solidFill>
                  <a:schemeClr val="accent1"/>
                </a:solidFill>
              </a:rPr>
              <a:t>What questions do you have?</a:t>
            </a:r>
          </a:p>
        </p:txBody>
      </p:sp>
      <p:sp>
        <p:nvSpPr>
          <p:cNvPr id="4" name="Slide Number Placeholder 3">
            <a:extLst>
              <a:ext uri="{FF2B5EF4-FFF2-40B4-BE49-F238E27FC236}">
                <a16:creationId xmlns:a16="http://schemas.microsoft.com/office/drawing/2014/main" id="{101651EF-DD33-4068-B004-A1DE19CA2340}"/>
              </a:ext>
            </a:extLst>
          </p:cNvPr>
          <p:cNvSpPr>
            <a:spLocks noGrp="1"/>
          </p:cNvSpPr>
          <p:nvPr>
            <p:ph type="sldNum" idx="4294967295"/>
          </p:nvPr>
        </p:nvSpPr>
        <p:spPr>
          <a:xfrm>
            <a:off x="8596313" y="4730750"/>
            <a:ext cx="547687" cy="393700"/>
          </a:xfrm>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098" name="Picture 2">
            <a:extLst>
              <a:ext uri="{FF2B5EF4-FFF2-40B4-BE49-F238E27FC236}">
                <a16:creationId xmlns:a16="http://schemas.microsoft.com/office/drawing/2014/main" id="{D2C3F2B6-0ADD-45F1-B731-045C09E62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48" y="3292865"/>
            <a:ext cx="1516874" cy="151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2A0BBC-E748-43D0-81AF-55FA21C0EDBF}"/>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pic>
        <p:nvPicPr>
          <p:cNvPr id="5124" name="Picture 4">
            <a:extLst>
              <a:ext uri="{FF2B5EF4-FFF2-40B4-BE49-F238E27FC236}">
                <a16:creationId xmlns:a16="http://schemas.microsoft.com/office/drawing/2014/main" id="{74987BF8-14F8-43C9-91A7-5B3E598D1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48" y="3254280"/>
            <a:ext cx="1516874" cy="15168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7512659-900F-46BE-883C-3C94ACE0F195}"/>
              </a:ext>
            </a:extLst>
          </p:cNvPr>
          <p:cNvPicPr>
            <a:picLocks noChangeAspect="1"/>
          </p:cNvPicPr>
          <p:nvPr/>
        </p:nvPicPr>
        <p:blipFill>
          <a:blip r:embed="rId3"/>
          <a:stretch>
            <a:fillRect/>
          </a:stretch>
        </p:blipFill>
        <p:spPr>
          <a:xfrm>
            <a:off x="6623792" y="1182191"/>
            <a:ext cx="2208508" cy="3820506"/>
          </a:xfrm>
          <a:prstGeom prst="rect">
            <a:avLst/>
          </a:prstGeom>
        </p:spPr>
      </p:pic>
      <p:pic>
        <p:nvPicPr>
          <p:cNvPr id="7170" name="Picture 2">
            <a:extLst>
              <a:ext uri="{FF2B5EF4-FFF2-40B4-BE49-F238E27FC236}">
                <a16:creationId xmlns:a16="http://schemas.microsoft.com/office/drawing/2014/main" id="{CBC10BAC-BC70-483A-854B-384AB0A14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01" y="3254279"/>
            <a:ext cx="1555459" cy="155545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95C29F20-F209-4F91-8E29-59C683328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48" y="3292864"/>
            <a:ext cx="1516874" cy="151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33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D78A63-F6BD-4771-9230-B9FDE2EB35ED}"/>
              </a:ext>
            </a:extLst>
          </p:cNvPr>
          <p:cNvSpPr>
            <a:spLocks noGrp="1"/>
          </p:cNvSpPr>
          <p:nvPr>
            <p:ph type="title"/>
          </p:nvPr>
        </p:nvSpPr>
        <p:spPr/>
        <p:txBody>
          <a:bodyPr/>
          <a:lstStyle/>
          <a:p>
            <a:r>
              <a:rPr lang="en-US" dirty="0"/>
              <a:t>On NLP Tech in Products</a:t>
            </a:r>
          </a:p>
        </p:txBody>
      </p:sp>
      <p:sp>
        <p:nvSpPr>
          <p:cNvPr id="7" name="Text Placeholder 6">
            <a:extLst>
              <a:ext uri="{FF2B5EF4-FFF2-40B4-BE49-F238E27FC236}">
                <a16:creationId xmlns:a16="http://schemas.microsoft.com/office/drawing/2014/main" id="{58AF0F6E-1238-48F9-9B39-2EC437B10D72}"/>
              </a:ext>
            </a:extLst>
          </p:cNvPr>
          <p:cNvSpPr>
            <a:spLocks noGrp="1"/>
          </p:cNvSpPr>
          <p:nvPr>
            <p:ph type="body" idx="1"/>
          </p:nvPr>
        </p:nvSpPr>
        <p:spPr/>
        <p:txBody>
          <a:bodyPr/>
          <a:lstStyle/>
          <a:p>
            <a:r>
              <a:rPr lang="en-US" dirty="0"/>
              <a:t>“We use text in business for everything.” ~ Lewis Tunstall</a:t>
            </a:r>
          </a:p>
        </p:txBody>
      </p:sp>
      <p:sp>
        <p:nvSpPr>
          <p:cNvPr id="5" name="Slide Number Placeholder 4">
            <a:extLst>
              <a:ext uri="{FF2B5EF4-FFF2-40B4-BE49-F238E27FC236}">
                <a16:creationId xmlns:a16="http://schemas.microsoft.com/office/drawing/2014/main" id="{CF10A334-627C-4A60-841E-C56824CDF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9" name="Picture 8">
            <a:extLst>
              <a:ext uri="{FF2B5EF4-FFF2-40B4-BE49-F238E27FC236}">
                <a16:creationId xmlns:a16="http://schemas.microsoft.com/office/drawing/2014/main" id="{241CFA63-7A9E-48C8-8C79-A762CF192E68}"/>
              </a:ext>
            </a:extLst>
          </p:cNvPr>
          <p:cNvPicPr>
            <a:picLocks noChangeAspect="1"/>
          </p:cNvPicPr>
          <p:nvPr/>
        </p:nvPicPr>
        <p:blipFill>
          <a:blip r:embed="rId3"/>
          <a:stretch>
            <a:fillRect/>
          </a:stretch>
        </p:blipFill>
        <p:spPr>
          <a:xfrm>
            <a:off x="984141" y="1801562"/>
            <a:ext cx="5618135" cy="2689822"/>
          </a:xfrm>
          <a:prstGeom prst="rect">
            <a:avLst/>
          </a:prstGeom>
          <a:ln>
            <a:solidFill>
              <a:schemeClr val="accent2"/>
            </a:solidFill>
          </a:ln>
        </p:spPr>
      </p:pic>
      <p:pic>
        <p:nvPicPr>
          <p:cNvPr id="3074" name="Picture 2">
            <a:extLst>
              <a:ext uri="{FF2B5EF4-FFF2-40B4-BE49-F238E27FC236}">
                <a16:creationId xmlns:a16="http://schemas.microsoft.com/office/drawing/2014/main" id="{1A79E98A-B872-43D7-98A4-53B18033E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927" y="2255003"/>
            <a:ext cx="1511296" cy="151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9C09-876D-48AE-8FED-2F0837F133B0}"/>
              </a:ext>
            </a:extLst>
          </p:cNvPr>
          <p:cNvSpPr>
            <a:spLocks noGrp="1"/>
          </p:cNvSpPr>
          <p:nvPr>
            <p:ph type="title"/>
          </p:nvPr>
        </p:nvSpPr>
        <p:spPr/>
        <p:txBody>
          <a:bodyPr/>
          <a:lstStyle/>
          <a:p>
            <a:r>
              <a:rPr lang="en-US" dirty="0"/>
              <a:t>NLP MVPs</a:t>
            </a:r>
          </a:p>
        </p:txBody>
      </p:sp>
      <p:sp>
        <p:nvSpPr>
          <p:cNvPr id="3" name="Text Placeholder 2">
            <a:extLst>
              <a:ext uri="{FF2B5EF4-FFF2-40B4-BE49-F238E27FC236}">
                <a16:creationId xmlns:a16="http://schemas.microsoft.com/office/drawing/2014/main" id="{8A8616C1-85CE-439B-8227-3DBAC6257745}"/>
              </a:ext>
            </a:extLst>
          </p:cNvPr>
          <p:cNvSpPr>
            <a:spLocks noGrp="1"/>
          </p:cNvSpPr>
          <p:nvPr>
            <p:ph type="body" idx="1"/>
          </p:nvPr>
        </p:nvSpPr>
        <p:spPr/>
        <p:txBody>
          <a:bodyPr anchor="t"/>
          <a:lstStyle/>
          <a:p>
            <a:r>
              <a:rPr lang="en-US" i="1" u="sng" dirty="0"/>
              <a:t>Minimal Viable</a:t>
            </a:r>
            <a:r>
              <a:rPr lang="en-US" i="1" dirty="0"/>
              <a:t> Prototype/</a:t>
            </a:r>
            <a:r>
              <a:rPr lang="en-US" b="1" i="1" dirty="0"/>
              <a:t>Product</a:t>
            </a:r>
            <a:r>
              <a:rPr lang="en-US" i="1" dirty="0"/>
              <a:t>?</a:t>
            </a:r>
          </a:p>
          <a:p>
            <a:pPr marL="139700" indent="0">
              <a:buNone/>
            </a:pPr>
            <a:endParaRPr lang="en-US" dirty="0"/>
          </a:p>
          <a:p>
            <a:endParaRPr lang="en-US" b="1" dirty="0"/>
          </a:p>
        </p:txBody>
      </p:sp>
      <p:sp>
        <p:nvSpPr>
          <p:cNvPr id="4" name="Text Placeholder 3">
            <a:extLst>
              <a:ext uri="{FF2B5EF4-FFF2-40B4-BE49-F238E27FC236}">
                <a16:creationId xmlns:a16="http://schemas.microsoft.com/office/drawing/2014/main" id="{1130D799-FDCE-4B03-9FDF-DF3503A42D0C}"/>
              </a:ext>
            </a:extLst>
          </p:cNvPr>
          <p:cNvSpPr>
            <a:spLocks noGrp="1"/>
          </p:cNvSpPr>
          <p:nvPr>
            <p:ph type="body" idx="2"/>
          </p:nvPr>
        </p:nvSpPr>
        <p:spPr>
          <a:xfrm>
            <a:off x="4832400" y="1157926"/>
            <a:ext cx="3999900" cy="3416400"/>
          </a:xfrm>
        </p:spPr>
        <p:txBody>
          <a:bodyPr/>
          <a:lstStyle/>
          <a:p>
            <a:r>
              <a:rPr lang="en-US" dirty="0"/>
              <a:t>Enterprise </a:t>
            </a:r>
            <a:r>
              <a:rPr lang="en-US" b="1" i="1" dirty="0"/>
              <a:t>products</a:t>
            </a:r>
          </a:p>
          <a:p>
            <a:r>
              <a:rPr lang="en-US" dirty="0"/>
              <a:t>End-to-end </a:t>
            </a:r>
            <a:r>
              <a:rPr lang="en-US" b="1" i="1" dirty="0"/>
              <a:t>product</a:t>
            </a:r>
            <a:r>
              <a:rPr lang="en-US" b="1" dirty="0"/>
              <a:t> </a:t>
            </a:r>
            <a:r>
              <a:rPr lang="en-US" dirty="0"/>
              <a:t>lifecycle (</a:t>
            </a:r>
            <a:r>
              <a:rPr lang="en-US" dirty="0" err="1"/>
              <a:t>MLOps</a:t>
            </a:r>
            <a:r>
              <a:rPr lang="en-US" dirty="0"/>
              <a:t>)</a:t>
            </a:r>
          </a:p>
        </p:txBody>
      </p:sp>
      <p:pic>
        <p:nvPicPr>
          <p:cNvPr id="6" name="Picture 5">
            <a:extLst>
              <a:ext uri="{FF2B5EF4-FFF2-40B4-BE49-F238E27FC236}">
                <a16:creationId xmlns:a16="http://schemas.microsoft.com/office/drawing/2014/main" id="{AB47BF63-E5CA-4F0A-A2CC-774B7189B99D}"/>
              </a:ext>
            </a:extLst>
          </p:cNvPr>
          <p:cNvPicPr>
            <a:picLocks noChangeAspect="1"/>
          </p:cNvPicPr>
          <p:nvPr/>
        </p:nvPicPr>
        <p:blipFill>
          <a:blip r:embed="rId3"/>
          <a:stretch>
            <a:fillRect/>
          </a:stretch>
        </p:blipFill>
        <p:spPr>
          <a:xfrm>
            <a:off x="6190979" y="2718970"/>
            <a:ext cx="1009650" cy="377805"/>
          </a:xfrm>
          <a:prstGeom prst="rect">
            <a:avLst/>
          </a:prstGeom>
        </p:spPr>
      </p:pic>
      <p:pic>
        <p:nvPicPr>
          <p:cNvPr id="8" name="Picture 7">
            <a:extLst>
              <a:ext uri="{FF2B5EF4-FFF2-40B4-BE49-F238E27FC236}">
                <a16:creationId xmlns:a16="http://schemas.microsoft.com/office/drawing/2014/main" id="{88ABCAF4-4F8A-49B9-BC9D-F22D5648FA86}"/>
              </a:ext>
            </a:extLst>
          </p:cNvPr>
          <p:cNvPicPr>
            <a:picLocks noChangeAspect="1"/>
          </p:cNvPicPr>
          <p:nvPr/>
        </p:nvPicPr>
        <p:blipFill>
          <a:blip r:embed="rId4"/>
          <a:stretch>
            <a:fillRect/>
          </a:stretch>
        </p:blipFill>
        <p:spPr>
          <a:xfrm>
            <a:off x="5789730" y="2968437"/>
            <a:ext cx="1369323" cy="366536"/>
          </a:xfrm>
          <a:prstGeom prst="rect">
            <a:avLst/>
          </a:prstGeom>
        </p:spPr>
      </p:pic>
      <p:pic>
        <p:nvPicPr>
          <p:cNvPr id="10" name="Picture 9">
            <a:extLst>
              <a:ext uri="{FF2B5EF4-FFF2-40B4-BE49-F238E27FC236}">
                <a16:creationId xmlns:a16="http://schemas.microsoft.com/office/drawing/2014/main" id="{3550F72B-E9FF-4EF1-98A8-F2D52941769C}"/>
              </a:ext>
            </a:extLst>
          </p:cNvPr>
          <p:cNvPicPr>
            <a:picLocks noChangeAspect="1"/>
          </p:cNvPicPr>
          <p:nvPr/>
        </p:nvPicPr>
        <p:blipFill>
          <a:blip r:embed="rId5"/>
          <a:stretch>
            <a:fillRect/>
          </a:stretch>
        </p:blipFill>
        <p:spPr>
          <a:xfrm>
            <a:off x="7663614" y="1811503"/>
            <a:ext cx="805287" cy="721719"/>
          </a:xfrm>
          <a:prstGeom prst="rect">
            <a:avLst/>
          </a:prstGeom>
        </p:spPr>
      </p:pic>
      <p:pic>
        <p:nvPicPr>
          <p:cNvPr id="1026" name="Picture 2" descr="Actions on Google makes it easy to build apps for Google Assistant">
            <a:extLst>
              <a:ext uri="{FF2B5EF4-FFF2-40B4-BE49-F238E27FC236}">
                <a16:creationId xmlns:a16="http://schemas.microsoft.com/office/drawing/2014/main" id="{4C4682C7-D6AB-41E2-9524-324769ED6E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722" y="2759372"/>
            <a:ext cx="1673246" cy="5765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2E23DCF-EB86-44E7-85D3-EC5A117D184B}"/>
              </a:ext>
            </a:extLst>
          </p:cNvPr>
          <p:cNvPicPr>
            <a:picLocks noChangeAspect="1"/>
          </p:cNvPicPr>
          <p:nvPr/>
        </p:nvPicPr>
        <p:blipFill>
          <a:blip r:embed="rId7"/>
          <a:stretch>
            <a:fillRect/>
          </a:stretch>
        </p:blipFill>
        <p:spPr>
          <a:xfrm>
            <a:off x="6048665" y="2123583"/>
            <a:ext cx="1354549" cy="207935"/>
          </a:xfrm>
          <a:prstGeom prst="rect">
            <a:avLst/>
          </a:prstGeom>
        </p:spPr>
      </p:pic>
      <p:pic>
        <p:nvPicPr>
          <p:cNvPr id="1030" name="Picture 6" descr="Azure Bot Service er en omkostningseffektiv, ikke-serverbaseret chatrobottjeneste, der skalerer ...">
            <a:extLst>
              <a:ext uri="{FF2B5EF4-FFF2-40B4-BE49-F238E27FC236}">
                <a16:creationId xmlns:a16="http://schemas.microsoft.com/office/drawing/2014/main" id="{0FACF5CA-D839-4C9E-8AF3-97EBF90FBB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8466" y="3584441"/>
            <a:ext cx="892593" cy="4686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nouncing new features for Microsoft Power Virtual Agents">
            <a:extLst>
              <a:ext uri="{FF2B5EF4-FFF2-40B4-BE49-F238E27FC236}">
                <a16:creationId xmlns:a16="http://schemas.microsoft.com/office/drawing/2014/main" id="{9004E5EA-A710-4DA4-BA6E-EC36AA20FF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8719" y="3512537"/>
            <a:ext cx="618439" cy="6184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E0B92A0-7D16-4847-A62D-C41BBFFA7546}"/>
              </a:ext>
            </a:extLst>
          </p:cNvPr>
          <p:cNvPicPr>
            <a:picLocks noChangeAspect="1"/>
          </p:cNvPicPr>
          <p:nvPr/>
        </p:nvPicPr>
        <p:blipFill>
          <a:blip r:embed="rId10"/>
          <a:stretch>
            <a:fillRect/>
          </a:stretch>
        </p:blipFill>
        <p:spPr>
          <a:xfrm>
            <a:off x="4758923" y="3562988"/>
            <a:ext cx="1076092" cy="449243"/>
          </a:xfrm>
          <a:prstGeom prst="rect">
            <a:avLst/>
          </a:prstGeom>
        </p:spPr>
      </p:pic>
      <p:pic>
        <p:nvPicPr>
          <p:cNvPr id="16" name="Picture 15">
            <a:extLst>
              <a:ext uri="{FF2B5EF4-FFF2-40B4-BE49-F238E27FC236}">
                <a16:creationId xmlns:a16="http://schemas.microsoft.com/office/drawing/2014/main" id="{FD00F0F6-B927-4B0C-89AB-19BF7DD1D932}"/>
              </a:ext>
            </a:extLst>
          </p:cNvPr>
          <p:cNvPicPr>
            <a:picLocks noChangeAspect="1"/>
          </p:cNvPicPr>
          <p:nvPr/>
        </p:nvPicPr>
        <p:blipFill>
          <a:blip r:embed="rId11"/>
          <a:stretch>
            <a:fillRect/>
          </a:stretch>
        </p:blipFill>
        <p:spPr>
          <a:xfrm>
            <a:off x="5010071" y="1959995"/>
            <a:ext cx="566788" cy="463010"/>
          </a:xfrm>
          <a:prstGeom prst="rect">
            <a:avLst/>
          </a:prstGeom>
        </p:spPr>
      </p:pic>
      <p:pic>
        <p:nvPicPr>
          <p:cNvPr id="1036" name="Picture 12" descr="GCP - Change Windows instance DNS using a startup script - A SysEng Blog">
            <a:extLst>
              <a:ext uri="{FF2B5EF4-FFF2-40B4-BE49-F238E27FC236}">
                <a16:creationId xmlns:a16="http://schemas.microsoft.com/office/drawing/2014/main" id="{03A4B564-290E-46CC-9C64-5232D4670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7080" y="2591220"/>
            <a:ext cx="1392770" cy="86052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EB37394F-53FF-4E0E-90E0-C5C29C7D0B78}"/>
              </a:ext>
            </a:extLst>
          </p:cNvPr>
          <p:cNvCxnSpPr/>
          <p:nvPr/>
        </p:nvCxnSpPr>
        <p:spPr>
          <a:xfrm>
            <a:off x="4693024" y="2631622"/>
            <a:ext cx="39668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552A83-F218-43C1-ABDA-4856ECBA94FA}"/>
              </a:ext>
            </a:extLst>
          </p:cNvPr>
          <p:cNvCxnSpPr/>
          <p:nvPr/>
        </p:nvCxnSpPr>
        <p:spPr>
          <a:xfrm>
            <a:off x="4743065" y="3466185"/>
            <a:ext cx="396688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8" name="Picture 14" descr="Azure Machine Learning: Getting Started - Hosting Journalist.com">
            <a:extLst>
              <a:ext uri="{FF2B5EF4-FFF2-40B4-BE49-F238E27FC236}">
                <a16:creationId xmlns:a16="http://schemas.microsoft.com/office/drawing/2014/main" id="{6AEBED89-7467-4583-BB20-5C4821DAAA7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709" t="26587" r="16606" b="17960"/>
          <a:stretch/>
        </p:blipFill>
        <p:spPr bwMode="auto">
          <a:xfrm>
            <a:off x="5924350" y="3591943"/>
            <a:ext cx="927818" cy="4474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3A31B7FD-9DC4-4E1E-9E5A-1CAD122635C4}"/>
              </a:ext>
            </a:extLst>
          </p:cNvPr>
          <p:cNvGraphicFramePr/>
          <p:nvPr>
            <p:extLst>
              <p:ext uri="{D42A27DB-BD31-4B8C-83A1-F6EECF244321}">
                <p14:modId xmlns:p14="http://schemas.microsoft.com/office/powerpoint/2010/main" val="800928649"/>
              </p:ext>
            </p:extLst>
          </p:nvPr>
        </p:nvGraphicFramePr>
        <p:xfrm>
          <a:off x="829925" y="1944597"/>
          <a:ext cx="2601274" cy="259686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3" name="Picture 22">
            <a:extLst>
              <a:ext uri="{FF2B5EF4-FFF2-40B4-BE49-F238E27FC236}">
                <a16:creationId xmlns:a16="http://schemas.microsoft.com/office/drawing/2014/main" id="{A66E5DF7-2DA5-4995-87F8-ED78A9DB4A74}"/>
              </a:ext>
            </a:extLst>
          </p:cNvPr>
          <p:cNvPicPr>
            <a:picLocks noChangeAspect="1"/>
          </p:cNvPicPr>
          <p:nvPr/>
        </p:nvPicPr>
        <p:blipFill>
          <a:blip r:embed="rId19"/>
          <a:stretch>
            <a:fillRect/>
          </a:stretch>
        </p:blipFill>
        <p:spPr>
          <a:xfrm>
            <a:off x="5010071" y="4440066"/>
            <a:ext cx="627140" cy="209047"/>
          </a:xfrm>
          <a:prstGeom prst="rect">
            <a:avLst/>
          </a:prstGeom>
        </p:spPr>
      </p:pic>
      <p:pic>
        <p:nvPicPr>
          <p:cNvPr id="1046" name="Picture 22">
            <a:extLst>
              <a:ext uri="{FF2B5EF4-FFF2-40B4-BE49-F238E27FC236}">
                <a16:creationId xmlns:a16="http://schemas.microsoft.com/office/drawing/2014/main" id="{512DBE35-0D2B-47C1-8F87-9718E64E70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14882" y="4442959"/>
            <a:ext cx="409701" cy="209047"/>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2AF55AD5-63DD-41ED-8EE9-1D669C5F5FBC}"/>
              </a:ext>
            </a:extLst>
          </p:cNvPr>
          <p:cNvCxnSpPr/>
          <p:nvPr/>
        </p:nvCxnSpPr>
        <p:spPr>
          <a:xfrm>
            <a:off x="4758923" y="4204739"/>
            <a:ext cx="396688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8" name="Picture 24" descr="Job Application for Content Writer at ManyChat">
            <a:extLst>
              <a:ext uri="{FF2B5EF4-FFF2-40B4-BE49-F238E27FC236}">
                <a16:creationId xmlns:a16="http://schemas.microsoft.com/office/drawing/2014/main" id="{70BA59BA-7878-450A-850C-D9236D7DD83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62203" y="4326397"/>
            <a:ext cx="360289" cy="36559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reating a Chatbot-Based Reservation System with Pandorabots » profiq">
            <a:extLst>
              <a:ext uri="{FF2B5EF4-FFF2-40B4-BE49-F238E27FC236}">
                <a16:creationId xmlns:a16="http://schemas.microsoft.com/office/drawing/2014/main" id="{C0E1EB01-3C9E-4873-A9DC-CEAEC1A2C17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11826" y="4352101"/>
            <a:ext cx="490001" cy="31276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hatfuel — amoCRM">
            <a:extLst>
              <a:ext uri="{FF2B5EF4-FFF2-40B4-BE49-F238E27FC236}">
                <a16:creationId xmlns:a16="http://schemas.microsoft.com/office/drawing/2014/main" id="{BF6D4F18-846B-4281-84A7-C99E36E4C05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62099" y="4345834"/>
            <a:ext cx="480158" cy="32010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550D293B-C0F9-467D-BFFC-BD0EFF1B20CE}"/>
              </a:ext>
            </a:extLst>
          </p:cNvPr>
          <p:cNvPicPr>
            <a:picLocks noChangeAspect="1"/>
          </p:cNvPicPr>
          <p:nvPr/>
        </p:nvPicPr>
        <p:blipFill>
          <a:blip r:embed="rId24"/>
          <a:stretch>
            <a:fillRect/>
          </a:stretch>
        </p:blipFill>
        <p:spPr>
          <a:xfrm>
            <a:off x="8302529" y="4392556"/>
            <a:ext cx="609101" cy="218652"/>
          </a:xfrm>
          <a:prstGeom prst="rect">
            <a:avLst/>
          </a:prstGeom>
        </p:spPr>
      </p:pic>
    </p:spTree>
    <p:extLst>
      <p:ext uri="{BB962C8B-B14F-4D97-AF65-F5344CB8AC3E}">
        <p14:creationId xmlns:p14="http://schemas.microsoft.com/office/powerpoint/2010/main" val="7193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10" presetClass="entr" presetSubtype="0" fill="hold" nodeType="afterEffect">
                                  <p:stCondLst>
                                    <p:cond delay="1000"/>
                                  </p:stCondLst>
                                  <p:childTnLst>
                                    <p:set>
                                      <p:cBhvr>
                                        <p:cTn id="19" dur="1" fill="hold">
                                          <p:stCondLst>
                                            <p:cond delay="0"/>
                                          </p:stCondLst>
                                        </p:cTn>
                                        <p:tgtEl>
                                          <p:spTgt spid="1036"/>
                                        </p:tgtEl>
                                        <p:attrNameLst>
                                          <p:attrName>style.visibility</p:attrName>
                                        </p:attrNameLst>
                                      </p:cBhvr>
                                      <p:to>
                                        <p:strVal val="visible"/>
                                      </p:to>
                                    </p:set>
                                    <p:animEffect transition="in" filter="fade">
                                      <p:cBhvr>
                                        <p:cTn id="20" dur="500"/>
                                        <p:tgtEl>
                                          <p:spTgt spid="1036"/>
                                        </p:tgtEl>
                                      </p:cBhvr>
                                    </p:animEffect>
                                  </p:childTnLst>
                                </p:cTn>
                              </p:par>
                              <p:par>
                                <p:cTn id="21" presetID="10" presetClass="entr" presetSubtype="0"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100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par>
                                <p:cTn id="30" presetID="22" presetClass="entr" presetSubtype="8" fill="hold" nodeType="withEffect">
                                  <p:stCondLst>
                                    <p:cond delay="100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par>
                          <p:cTn id="33" fill="hold">
                            <p:stCondLst>
                              <p:cond delay="2000"/>
                            </p:stCondLst>
                            <p:childTnLst>
                              <p:par>
                                <p:cTn id="34" presetID="10" presetClass="entr" presetSubtype="0" fill="hold"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1000"/>
                                  </p:stCondLst>
                                  <p:childTnLst>
                                    <p:set>
                                      <p:cBhvr>
                                        <p:cTn id="38" dur="1" fill="hold">
                                          <p:stCondLst>
                                            <p:cond delay="0"/>
                                          </p:stCondLst>
                                        </p:cTn>
                                        <p:tgtEl>
                                          <p:spTgt spid="1038"/>
                                        </p:tgtEl>
                                        <p:attrNameLst>
                                          <p:attrName>style.visibility</p:attrName>
                                        </p:attrNameLst>
                                      </p:cBhvr>
                                      <p:to>
                                        <p:strVal val="visible"/>
                                      </p:to>
                                    </p:set>
                                    <p:animEffect transition="in" filter="fade">
                                      <p:cBhvr>
                                        <p:cTn id="39" dur="500"/>
                                        <p:tgtEl>
                                          <p:spTgt spid="1038"/>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30"/>
                                        </p:tgtEl>
                                        <p:attrNameLst>
                                          <p:attrName>style.visibility</p:attrName>
                                        </p:attrNameLst>
                                      </p:cBhvr>
                                      <p:to>
                                        <p:strVal val="visible"/>
                                      </p:to>
                                    </p:set>
                                    <p:animEffect transition="in" filter="fade">
                                      <p:cBhvr>
                                        <p:cTn id="42" dur="500"/>
                                        <p:tgtEl>
                                          <p:spTgt spid="1030"/>
                                        </p:tgtEl>
                                      </p:cBhvr>
                                    </p:animEffect>
                                  </p:childTnLst>
                                </p:cTn>
                              </p:par>
                              <p:par>
                                <p:cTn id="43" presetID="10" presetClass="entr" presetSubtype="0" fill="hold" nodeType="withEffect">
                                  <p:stCondLst>
                                    <p:cond delay="1000"/>
                                  </p:stCondLst>
                                  <p:childTnLst>
                                    <p:set>
                                      <p:cBhvr>
                                        <p:cTn id="44" dur="1" fill="hold">
                                          <p:stCondLst>
                                            <p:cond delay="0"/>
                                          </p:stCondLst>
                                        </p:cTn>
                                        <p:tgtEl>
                                          <p:spTgt spid="1034"/>
                                        </p:tgtEl>
                                        <p:attrNameLst>
                                          <p:attrName>style.visibility</p:attrName>
                                        </p:attrNameLst>
                                      </p:cBhvr>
                                      <p:to>
                                        <p:strVal val="visible"/>
                                      </p:to>
                                    </p:set>
                                    <p:animEffect transition="in" filter="fade">
                                      <p:cBhvr>
                                        <p:cTn id="45" dur="500"/>
                                        <p:tgtEl>
                                          <p:spTgt spid="1034"/>
                                        </p:tgtEl>
                                      </p:cBhvr>
                                    </p:animEffect>
                                  </p:childTnLst>
                                </p:cTn>
                              </p:par>
                              <p:par>
                                <p:cTn id="46" presetID="22" presetClass="entr" presetSubtype="8" fill="hold" nodeType="withEffect">
                                  <p:stCondLst>
                                    <p:cond delay="100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046"/>
                                        </p:tgtEl>
                                        <p:attrNameLst>
                                          <p:attrName>style.visibility</p:attrName>
                                        </p:attrNameLst>
                                      </p:cBhvr>
                                      <p:to>
                                        <p:strVal val="visible"/>
                                      </p:to>
                                    </p:set>
                                    <p:animEffect transition="in" filter="wipe(left)">
                                      <p:cBhvr>
                                        <p:cTn id="57" dur="500"/>
                                        <p:tgtEl>
                                          <p:spTgt spid="1046"/>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1048"/>
                                        </p:tgtEl>
                                        <p:attrNameLst>
                                          <p:attrName>style.visibility</p:attrName>
                                        </p:attrNameLst>
                                      </p:cBhvr>
                                      <p:to>
                                        <p:strVal val="visible"/>
                                      </p:to>
                                    </p:set>
                                    <p:animEffect transition="in" filter="wipe(left)">
                                      <p:cBhvr>
                                        <p:cTn id="61" dur="500"/>
                                        <p:tgtEl>
                                          <p:spTgt spid="1048"/>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050"/>
                                        </p:tgtEl>
                                        <p:attrNameLst>
                                          <p:attrName>style.visibility</p:attrName>
                                        </p:attrNameLst>
                                      </p:cBhvr>
                                      <p:to>
                                        <p:strVal val="visible"/>
                                      </p:to>
                                    </p:set>
                                    <p:animEffect transition="in" filter="wipe(left)">
                                      <p:cBhvr>
                                        <p:cTn id="65" dur="500"/>
                                        <p:tgtEl>
                                          <p:spTgt spid="1050"/>
                                        </p:tgtEl>
                                      </p:cBhvr>
                                    </p:animEffect>
                                  </p:childTnLst>
                                </p:cTn>
                              </p:par>
                            </p:childTnLst>
                          </p:cTn>
                        </p:par>
                        <p:par>
                          <p:cTn id="66" fill="hold">
                            <p:stCondLst>
                              <p:cond delay="2000"/>
                            </p:stCondLst>
                            <p:childTnLst>
                              <p:par>
                                <p:cTn id="67" presetID="22" presetClass="entr" presetSubtype="8" fill="hold" nodeType="afterEffect">
                                  <p:stCondLst>
                                    <p:cond delay="0"/>
                                  </p:stCondLst>
                                  <p:childTnLst>
                                    <p:set>
                                      <p:cBhvr>
                                        <p:cTn id="68" dur="1" fill="hold">
                                          <p:stCondLst>
                                            <p:cond delay="0"/>
                                          </p:stCondLst>
                                        </p:cTn>
                                        <p:tgtEl>
                                          <p:spTgt spid="1052"/>
                                        </p:tgtEl>
                                        <p:attrNameLst>
                                          <p:attrName>style.visibility</p:attrName>
                                        </p:attrNameLst>
                                      </p:cBhvr>
                                      <p:to>
                                        <p:strVal val="visible"/>
                                      </p:to>
                                    </p:set>
                                    <p:animEffect transition="in" filter="wipe(left)">
                                      <p:cBhvr>
                                        <p:cTn id="69" dur="500"/>
                                        <p:tgtEl>
                                          <p:spTgt spid="1052"/>
                                        </p:tgtEl>
                                      </p:cBhvr>
                                    </p:animEffect>
                                  </p:childTnLst>
                                </p:cTn>
                              </p:par>
                            </p:childTnLst>
                          </p:cTn>
                        </p:par>
                        <p:par>
                          <p:cTn id="70" fill="hold">
                            <p:stCondLst>
                              <p:cond delay="2500"/>
                            </p:stCondLst>
                            <p:childTnLst>
                              <p:par>
                                <p:cTn id="71" presetID="22" presetClass="entr" presetSubtype="8"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left)">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
                                            <p:txEl>
                                              <p:pRg st="0" end="0"/>
                                            </p:txEl>
                                          </p:spTgt>
                                        </p:tgtEl>
                                        <p:attrNameLst>
                                          <p:attrName>style.visibility</p:attrName>
                                        </p:attrNameLst>
                                      </p:cBhvr>
                                      <p:to>
                                        <p:strVal val="visible"/>
                                      </p:to>
                                    </p:set>
                                    <p:animEffect transition="in" filter="wipe(left)">
                                      <p:cBhvr>
                                        <p:cTn id="78" dur="500"/>
                                        <p:tgtEl>
                                          <p:spTgt spid="3">
                                            <p:txEl>
                                              <p:pRg st="0" end="0"/>
                                            </p:txEl>
                                          </p:spTgt>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54767A-6DC2-471E-8B87-4FEE6A9E0333}"/>
              </a:ext>
            </a:extLst>
          </p:cNvPr>
          <p:cNvSpPr>
            <a:spLocks noGrp="1"/>
          </p:cNvSpPr>
          <p:nvPr>
            <p:ph type="title"/>
          </p:nvPr>
        </p:nvSpPr>
        <p:spPr/>
        <p:txBody>
          <a:bodyPr/>
          <a:lstStyle/>
          <a:p>
            <a:r>
              <a:rPr lang="en-US" dirty="0"/>
              <a:t>Let’s Build an MVP!</a:t>
            </a:r>
          </a:p>
        </p:txBody>
      </p:sp>
      <p:sp>
        <p:nvSpPr>
          <p:cNvPr id="5" name="Slide Number Placeholder 4">
            <a:extLst>
              <a:ext uri="{FF2B5EF4-FFF2-40B4-BE49-F238E27FC236}">
                <a16:creationId xmlns:a16="http://schemas.microsoft.com/office/drawing/2014/main" id="{F8223703-CD9D-4782-8FD9-5E600F25485E}"/>
              </a:ext>
            </a:extLst>
          </p:cNvPr>
          <p:cNvSpPr>
            <a:spLocks noGrp="1"/>
          </p:cNvSpPr>
          <p:nvPr>
            <p:ph type="sldNum" idx="4294967295"/>
          </p:nvPr>
        </p:nvSpPr>
        <p:spPr>
          <a:xfrm>
            <a:off x="8594725" y="4730750"/>
            <a:ext cx="549275" cy="393700"/>
          </a:xfrm>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074" name="Picture 2" descr="GitHub (@github) / Twitter">
            <a:extLst>
              <a:ext uri="{FF2B5EF4-FFF2-40B4-BE49-F238E27FC236}">
                <a16:creationId xmlns:a16="http://schemas.microsoft.com/office/drawing/2014/main" id="{08C69556-358B-40EE-A74E-A8150C337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092" y="297475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uilding Python web apps with Flask">
            <a:extLst>
              <a:ext uri="{FF2B5EF4-FFF2-40B4-BE49-F238E27FC236}">
                <a16:creationId xmlns:a16="http://schemas.microsoft.com/office/drawing/2014/main" id="{8A43CD3B-7D39-40E3-AE9D-82BE53035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630" y="3067477"/>
            <a:ext cx="1371600" cy="7289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cker (@Docker) / Twitter">
            <a:extLst>
              <a:ext uri="{FF2B5EF4-FFF2-40B4-BE49-F238E27FC236}">
                <a16:creationId xmlns:a16="http://schemas.microsoft.com/office/drawing/2014/main" id="{6CFBF0F7-D3F3-4419-8468-41DE00755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860" y="2837598"/>
            <a:ext cx="1188720" cy="11887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gle Cloud Platform opens first region, data centre in Canada | IT World  Canada News">
            <a:extLst>
              <a:ext uri="{FF2B5EF4-FFF2-40B4-BE49-F238E27FC236}">
                <a16:creationId xmlns:a16="http://schemas.microsoft.com/office/drawing/2014/main" id="{1DE009A2-2398-4A36-9634-81E188383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9068" y="3020478"/>
            <a:ext cx="2026612"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7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DEF8D3-CC3E-4113-9E7F-1085264D0264}"/>
              </a:ext>
            </a:extLst>
          </p:cNvPr>
          <p:cNvPicPr>
            <a:picLocks noChangeAspect="1"/>
          </p:cNvPicPr>
          <p:nvPr/>
        </p:nvPicPr>
        <p:blipFill>
          <a:blip r:embed="rId2"/>
          <a:stretch>
            <a:fillRect/>
          </a:stretch>
        </p:blipFill>
        <p:spPr>
          <a:xfrm>
            <a:off x="6906220" y="1397977"/>
            <a:ext cx="2062374" cy="3564103"/>
          </a:xfrm>
          <a:prstGeom prst="rect">
            <a:avLst/>
          </a:prstGeom>
        </p:spPr>
      </p:pic>
      <p:sp>
        <p:nvSpPr>
          <p:cNvPr id="5" name="Title 4">
            <a:extLst>
              <a:ext uri="{FF2B5EF4-FFF2-40B4-BE49-F238E27FC236}">
                <a16:creationId xmlns:a16="http://schemas.microsoft.com/office/drawing/2014/main" id="{117CC466-2A69-4E79-992E-016A1DB6181C}"/>
              </a:ext>
            </a:extLst>
          </p:cNvPr>
          <p:cNvSpPr>
            <a:spLocks noGrp="1"/>
          </p:cNvSpPr>
          <p:nvPr>
            <p:ph type="title"/>
          </p:nvPr>
        </p:nvSpPr>
        <p:spPr/>
        <p:txBody>
          <a:bodyPr/>
          <a:lstStyle/>
          <a:p>
            <a:pPr algn="l"/>
            <a:r>
              <a:rPr lang="en-US" dirty="0">
                <a:solidFill>
                  <a:schemeClr val="accent1"/>
                </a:solidFill>
              </a:rPr>
              <a:t>Have you ever </a:t>
            </a:r>
            <a:r>
              <a:rPr lang="en-US" b="1" u="sng" dirty="0">
                <a:solidFill>
                  <a:schemeClr val="accent1"/>
                </a:solidFill>
              </a:rPr>
              <a:t>BUILT</a:t>
            </a:r>
            <a:r>
              <a:rPr lang="en-US" dirty="0">
                <a:solidFill>
                  <a:schemeClr val="accent1"/>
                </a:solidFill>
              </a:rPr>
              <a:t> a chatbot?</a:t>
            </a:r>
          </a:p>
        </p:txBody>
      </p:sp>
      <p:sp>
        <p:nvSpPr>
          <p:cNvPr id="4" name="Slide Number Placeholder 3">
            <a:extLst>
              <a:ext uri="{FF2B5EF4-FFF2-40B4-BE49-F238E27FC236}">
                <a16:creationId xmlns:a16="http://schemas.microsoft.com/office/drawing/2014/main" id="{101651EF-DD33-4068-B004-A1DE19CA2340}"/>
              </a:ext>
            </a:extLst>
          </p:cNvPr>
          <p:cNvSpPr>
            <a:spLocks noGrp="1"/>
          </p:cNvSpPr>
          <p:nvPr>
            <p:ph type="sldNum" idx="4294967295"/>
          </p:nvPr>
        </p:nvSpPr>
        <p:spPr>
          <a:xfrm>
            <a:off x="8596313" y="4730750"/>
            <a:ext cx="547687" cy="393700"/>
          </a:xfrm>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4098" name="Picture 2">
            <a:extLst>
              <a:ext uri="{FF2B5EF4-FFF2-40B4-BE49-F238E27FC236}">
                <a16:creationId xmlns:a16="http://schemas.microsoft.com/office/drawing/2014/main" id="{D2C3F2B6-0ADD-45F1-B731-045C09E62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8" y="3292865"/>
            <a:ext cx="1516874" cy="15168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2A0BBC-E748-43D0-81AF-55FA21C0EDBF}"/>
              </a:ext>
            </a:extLst>
          </p:cNvPr>
          <p:cNvSpPr txBox="1"/>
          <p:nvPr/>
        </p:nvSpPr>
        <p:spPr>
          <a:xfrm>
            <a:off x="1400659" y="412750"/>
            <a:ext cx="6342680" cy="769441"/>
          </a:xfrm>
          <a:prstGeom prst="rect">
            <a:avLst/>
          </a:prstGeom>
          <a:noFill/>
        </p:spPr>
        <p:txBody>
          <a:bodyPr wrap="square">
            <a:spAutoFit/>
          </a:bodyPr>
          <a:lstStyle/>
          <a:p>
            <a:pPr algn="ctr"/>
            <a:r>
              <a:rPr lang="en-US" sz="4400" dirty="0"/>
              <a:t>ahaslides.com/DLAIBOT</a:t>
            </a:r>
          </a:p>
        </p:txBody>
      </p:sp>
      <p:pic>
        <p:nvPicPr>
          <p:cNvPr id="5122" name="Picture 2" descr="What is a chatbot? Simulating human conversation for service | CIO">
            <a:extLst>
              <a:ext uri="{FF2B5EF4-FFF2-40B4-BE49-F238E27FC236}">
                <a16:creationId xmlns:a16="http://schemas.microsoft.com/office/drawing/2014/main" id="{616D0EF4-B43A-4C07-9230-0EDE7E95B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105" y="3331450"/>
            <a:ext cx="2159557" cy="14397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4987BF8-14F8-43C9-91A7-5B3E598D1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8" y="3254280"/>
            <a:ext cx="1516874" cy="151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317541"/>
      </p:ext>
    </p:extLst>
  </p:cSld>
  <p:clrMapOvr>
    <a:masterClrMapping/>
  </p:clrMapOvr>
</p:sld>
</file>

<file path=ppt/theme/theme1.xml><?xml version="1.0" encoding="utf-8"?>
<a:theme xmlns:a="http://schemas.openxmlformats.org/drawingml/2006/main" name="FourthBrain">
  <a:themeElements>
    <a:clrScheme name="Simple Light">
      <a:dk1>
        <a:srgbClr val="525252"/>
      </a:dk1>
      <a:lt1>
        <a:srgbClr val="FFFFFF"/>
      </a:lt1>
      <a:dk2>
        <a:srgbClr val="525252"/>
      </a:dk2>
      <a:lt2>
        <a:srgbClr val="EEEEEE"/>
      </a:lt2>
      <a:accent1>
        <a:srgbClr val="EC008C"/>
      </a:accent1>
      <a:accent2>
        <a:srgbClr val="212121"/>
      </a:accent2>
      <a:accent3>
        <a:srgbClr val="78909C"/>
      </a:accent3>
      <a:accent4>
        <a:srgbClr val="FFAB40"/>
      </a:accent4>
      <a:accent5>
        <a:srgbClr val="0097A7"/>
      </a:accent5>
      <a:accent6>
        <a:srgbClr val="EEFF41"/>
      </a:accent6>
      <a:hlink>
        <a:srgbClr val="5C7B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1614</TotalTime>
  <Words>2597</Words>
  <Application>Microsoft Office PowerPoint</Application>
  <PresentationFormat>On-screen Show (16:9)</PresentationFormat>
  <Paragraphs>330</Paragraphs>
  <Slides>51</Slides>
  <Notes>42</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Source Sans Pro</vt:lpstr>
      <vt:lpstr>Slack-Lato</vt:lpstr>
      <vt:lpstr>Proxima Nova</vt:lpstr>
      <vt:lpstr>Arial</vt:lpstr>
      <vt:lpstr>Proxima Nova Semibold</vt:lpstr>
      <vt:lpstr>FourthBrain</vt:lpstr>
      <vt:lpstr>Step by Step NLP: From Data to Deployment</vt:lpstr>
      <vt:lpstr>Outline</vt:lpstr>
      <vt:lpstr>Have you ever used a chatbot?</vt:lpstr>
      <vt:lpstr>🚪 Proper Intro</vt:lpstr>
      <vt:lpstr>Chatbot Applications</vt:lpstr>
      <vt:lpstr>On NLP Tech in Products</vt:lpstr>
      <vt:lpstr>NLP MVPs</vt:lpstr>
      <vt:lpstr>Let’s Build an MVP!</vt:lpstr>
      <vt:lpstr>Have you ever BUILT a chatbot?</vt:lpstr>
      <vt:lpstr>PowerPoint Presentation</vt:lpstr>
      <vt:lpstr>PowerPoint Presentation</vt:lpstr>
      <vt:lpstr>💸 The Problem 🤖Data + Model 🌐 Web App ☁️ Into the Cloud  </vt:lpstr>
      <vt:lpstr>Once Upon a Time…</vt:lpstr>
      <vt:lpstr>Meet Paige</vt:lpstr>
      <vt:lpstr>Automation Projects</vt:lpstr>
      <vt:lpstr>The Problem</vt:lpstr>
      <vt:lpstr>💸 The Problem 🤖Data + Model 🌐 Web App ☁️ Into the Cloud  </vt:lpstr>
      <vt:lpstr>Where to look   for data + models?</vt:lpstr>
      <vt:lpstr>Resources for Building Your Chatbot</vt:lpstr>
      <vt:lpstr>Meet Jay</vt:lpstr>
      <vt:lpstr>Mimicking our Psychics</vt:lpstr>
      <vt:lpstr>DialoGPT</vt:lpstr>
      <vt:lpstr>Data + Model</vt:lpstr>
      <vt:lpstr>PowerPoint Presentation</vt:lpstr>
      <vt:lpstr>💸 The Problem 🤖Data + Model 🌐 Web App ☁️ Into the Cloud  </vt:lpstr>
      <vt:lpstr>PowerPoint Presentation</vt:lpstr>
      <vt:lpstr>Meet Brent</vt:lpstr>
      <vt:lpstr>PowerPoint Presentation</vt:lpstr>
      <vt:lpstr>PowerPoint Presentation</vt:lpstr>
      <vt:lpstr>What questions do you have?</vt:lpstr>
      <vt:lpstr>Jay and Brent</vt:lpstr>
      <vt:lpstr>From Virtual Machines to Containers</vt:lpstr>
      <vt:lpstr>PowerPoint Presentation</vt:lpstr>
      <vt:lpstr>💸 The Problem 🤖Data + Model 🌐 Web App ☁️ Into the Cloud  </vt:lpstr>
      <vt:lpstr>From Virtual Machines to Containers</vt:lpstr>
      <vt:lpstr>PowerPoint Presentation</vt:lpstr>
      <vt:lpstr>VMs, Containers, and the Cloud</vt:lpstr>
      <vt:lpstr>PowerPoint Presentation</vt:lpstr>
      <vt:lpstr>A Product, Data Science, and Software Success!</vt:lpstr>
      <vt:lpstr>As Jay and Brent Leave Work…</vt:lpstr>
      <vt:lpstr>The Next Day</vt:lpstr>
      <vt:lpstr>One month later…</vt:lpstr>
      <vt:lpstr>Dooracle gets a $50M Series A</vt:lpstr>
      <vt:lpstr>And their adventures…</vt:lpstr>
      <vt:lpstr>From Data to Deployment </vt:lpstr>
      <vt:lpstr>And beyond…</vt:lpstr>
      <vt:lpstr>Continue…</vt:lpstr>
      <vt:lpstr>Resources for Building Your DialoGPT Chatbot</vt:lpstr>
      <vt:lpstr>Thanks!</vt:lpstr>
      <vt:lpstr>Next MLOps Cohort Starts 2/26!</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dc:title>
  <dc:creator>Greg Loughnane</dc:creator>
  <cp:lastModifiedBy>Greg Loughnane</cp:lastModifiedBy>
  <cp:revision>18</cp:revision>
  <dcterms:modified xsi:type="dcterms:W3CDTF">2021-11-17T17:03:09Z</dcterms:modified>
</cp:coreProperties>
</file>